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7" r:id="rId3"/>
    <p:sldId id="379" r:id="rId4"/>
    <p:sldId id="392" r:id="rId5"/>
    <p:sldId id="387" r:id="rId6"/>
    <p:sldId id="391" r:id="rId7"/>
    <p:sldId id="384" r:id="rId8"/>
    <p:sldId id="386" r:id="rId9"/>
    <p:sldId id="388" r:id="rId10"/>
    <p:sldId id="381" r:id="rId11"/>
    <p:sldId id="385" r:id="rId12"/>
    <p:sldId id="390" r:id="rId13"/>
    <p:sldId id="382" r:id="rId14"/>
    <p:sldId id="389" r:id="rId15"/>
    <p:sldId id="393" r:id="rId16"/>
    <p:sldId id="380" r:id="rId17"/>
    <p:sldId id="31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C" initials="A" lastIdx="51" clrIdx="0"/>
  <p:cmAuthor id="1" name="Prusik, Julia" initials="PJ" lastIdx="1" clrIdx="1"/>
  <p:cmAuthor id="2" name="Quang Huy Truong" initials="QHT" lastIdx="22" clrIdx="2"/>
  <p:cmAuthor id="3" name="Julie Pilitsis" initials="JP" lastIdx="14" clrIdx="3"/>
  <p:cmAuthor id="4" name="Julie Pilitsis" initials="JP [2]" lastIdx="1" clrIdx="4"/>
  <p:cmAuthor id="5" name="Julie Pilitsis" initials="JP [3]" lastIdx="1" clrIdx="5"/>
  <p:cmAuthor id="6" name="Julie Pilitsis" initials="JP [4]" lastIdx="1" clrIdx="6"/>
  <p:cmAuthor id="7" name="Julie Pilitsis" initials="JP [5]" lastIdx="1" clrIdx="7"/>
  <p:cmAuthor id="8" name="Julie Pilitsis" initials="JP [6]" lastIdx="1" clrIdx="8"/>
  <p:cmAuthor id="9" name="Julie Pilitsis" initials="JP [7]" lastIdx="1" clrIdx="9"/>
  <p:cmAuthor id="10" name="Julie Pilitsis" initials="JP [8]" lastIdx="1" clrIdx="10"/>
  <p:cmAuthor id="11" name="Julie Pilitsis" initials="JP [9]" lastIdx="1" clrIdx="11"/>
  <p:cmAuthor id="12" name="Julie Pilitsis" initials="JP [10]" lastIdx="1" clrIdx="12"/>
  <p:cmAuthor id="13" name="Julie Pilitsis" initials="JP [11]" lastIdx="1" clrIdx="13"/>
  <p:cmAuthor id="14" name="Julie Pilitsis" initials="JP [12]" lastIdx="1" clrIdx="14"/>
  <p:cmAuthor id="15" name="Clinical549" initials="C" lastIdx="49" clrIdx="15"/>
  <p:cmAuthor id="16" name="Rubino, Sebastian" initials="RS" lastIdx="7" clrIdx="1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83086" autoAdjust="0"/>
  </p:normalViewPr>
  <p:slideViewPr>
    <p:cSldViewPr>
      <p:cViewPr varScale="1">
        <p:scale>
          <a:sx n="56" d="100"/>
          <a:sy n="56" d="100"/>
        </p:scale>
        <p:origin x="163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BF57F-539C-4529-A004-DB75E35B041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2BD35F9-A7C6-44E6-85D0-0F44C52F89B0}">
      <dgm:prSet phldrT="[Text]" custT="1"/>
      <dgm:spPr>
        <a:xfrm>
          <a:off x="592744" y="3418241"/>
          <a:ext cx="1545774" cy="106763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MD</a:t>
          </a:r>
        </a:p>
      </dgm:t>
    </dgm:pt>
    <dgm:pt modelId="{83A1D50C-9C34-4884-B496-6D891EB171E8}" type="parTrans" cxnId="{A9354004-A995-4544-8153-FD8F38C26DAB}">
      <dgm:prSet/>
      <dgm:spPr/>
      <dgm:t>
        <a:bodyPr/>
        <a:lstStyle/>
        <a:p>
          <a:endParaRPr lang="en-US" sz="2000"/>
        </a:p>
      </dgm:t>
    </dgm:pt>
    <dgm:pt modelId="{8402AF58-68A9-40A3-BEAB-91E8ADA40C18}" type="sibTrans" cxnId="{A9354004-A995-4544-8153-FD8F38C26DAB}">
      <dgm:prSet/>
      <dgm:spPr/>
      <dgm:t>
        <a:bodyPr/>
        <a:lstStyle/>
        <a:p>
          <a:endParaRPr lang="en-US" sz="2000"/>
        </a:p>
      </dgm:t>
    </dgm:pt>
    <dgm:pt modelId="{84F74276-1667-4150-96A3-D330BEF6B036}">
      <dgm:prSet phldrT="[Text]" custT="1"/>
      <dgm:spPr>
        <a:xfrm>
          <a:off x="1699503" y="2606296"/>
          <a:ext cx="1463946" cy="187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Device Rep</a:t>
          </a:r>
        </a:p>
      </dgm:t>
    </dgm:pt>
    <dgm:pt modelId="{F195E5D0-48ED-4D2B-9CCC-00FC02606373}" type="parTrans" cxnId="{841BDEEA-9C30-49C6-BA45-F57481F305B3}">
      <dgm:prSet/>
      <dgm:spPr/>
      <dgm:t>
        <a:bodyPr/>
        <a:lstStyle/>
        <a:p>
          <a:endParaRPr lang="en-US" sz="2000"/>
        </a:p>
      </dgm:t>
    </dgm:pt>
    <dgm:pt modelId="{00C45D91-D222-4C36-B767-CE29DCFF83A0}" type="sibTrans" cxnId="{841BDEEA-9C30-49C6-BA45-F57481F305B3}">
      <dgm:prSet/>
      <dgm:spPr/>
      <dgm:t>
        <a:bodyPr/>
        <a:lstStyle/>
        <a:p>
          <a:endParaRPr lang="en-US" sz="2000"/>
        </a:p>
      </dgm:t>
    </dgm:pt>
    <dgm:pt modelId="{6E1140B6-6F53-44B9-98FB-90041AFEEAE1}">
      <dgm:prSet phldrT="[Text]" custT="1"/>
      <dgm:spPr>
        <a:xfrm>
          <a:off x="3027201" y="1964815"/>
          <a:ext cx="1385240" cy="252106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OR Team</a:t>
          </a:r>
        </a:p>
      </dgm:t>
    </dgm:pt>
    <dgm:pt modelId="{EB2A030C-8FB0-4714-9034-99B81B2AF998}" type="parTrans" cxnId="{DDCA97D4-DB66-4574-9EA6-0E026B0E0817}">
      <dgm:prSet/>
      <dgm:spPr/>
      <dgm:t>
        <a:bodyPr/>
        <a:lstStyle/>
        <a:p>
          <a:endParaRPr lang="en-US" sz="2000"/>
        </a:p>
      </dgm:t>
    </dgm:pt>
    <dgm:pt modelId="{BAB29E7A-65D0-4B6C-B158-B6BE0B802013}" type="sibTrans" cxnId="{DDCA97D4-DB66-4574-9EA6-0E026B0E0817}">
      <dgm:prSet/>
      <dgm:spPr/>
      <dgm:t>
        <a:bodyPr/>
        <a:lstStyle/>
        <a:p>
          <a:endParaRPr lang="en-US" sz="2000"/>
        </a:p>
      </dgm:t>
    </dgm:pt>
    <dgm:pt modelId="{61873BAD-AF35-4223-A7C7-77F9D97526CA}">
      <dgm:prSet phldrT="[Text]" custT="1"/>
      <dgm:spPr>
        <a:xfrm>
          <a:off x="4412441" y="1480340"/>
          <a:ext cx="1435481" cy="30055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Residents &amp; Fellows</a:t>
          </a:r>
        </a:p>
      </dgm:t>
    </dgm:pt>
    <dgm:pt modelId="{EE2E6A32-8B70-4A37-811B-7F10F5F79864}" type="parTrans" cxnId="{78FABBD7-6668-4BB9-808B-9E89ED28B7B3}">
      <dgm:prSet/>
      <dgm:spPr/>
      <dgm:t>
        <a:bodyPr/>
        <a:lstStyle/>
        <a:p>
          <a:endParaRPr lang="en-US" sz="2000"/>
        </a:p>
      </dgm:t>
    </dgm:pt>
    <dgm:pt modelId="{31D84C2D-6638-433E-B289-AEB7BC04E6D8}" type="sibTrans" cxnId="{78FABBD7-6668-4BB9-808B-9E89ED28B7B3}">
      <dgm:prSet/>
      <dgm:spPr/>
      <dgm:t>
        <a:bodyPr/>
        <a:lstStyle/>
        <a:p>
          <a:endParaRPr lang="en-US" sz="2000"/>
        </a:p>
      </dgm:t>
    </dgm:pt>
    <dgm:pt modelId="{318709AB-E972-4FA7-BBFC-76F9475141E6}">
      <dgm:prSet phldrT="[Text]" custT="1"/>
      <dgm:spPr>
        <a:xfrm>
          <a:off x="5847923" y="1184272"/>
          <a:ext cx="1435481" cy="33016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en-US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Patient</a:t>
          </a:r>
        </a:p>
      </dgm:t>
    </dgm:pt>
    <dgm:pt modelId="{1FBA43FD-A627-4C7B-B661-CDB1C75FF139}" type="parTrans" cxnId="{0E116AE1-2F7B-4A30-8A1A-CD54BA4CAF0F}">
      <dgm:prSet/>
      <dgm:spPr/>
      <dgm:t>
        <a:bodyPr/>
        <a:lstStyle/>
        <a:p>
          <a:endParaRPr lang="en-US" sz="2000"/>
        </a:p>
      </dgm:t>
    </dgm:pt>
    <dgm:pt modelId="{D0EBEA66-669C-49B6-9DF5-7B41CC1F85EB}" type="sibTrans" cxnId="{0E116AE1-2F7B-4A30-8A1A-CD54BA4CAF0F}">
      <dgm:prSet/>
      <dgm:spPr/>
      <dgm:t>
        <a:bodyPr/>
        <a:lstStyle/>
        <a:p>
          <a:endParaRPr lang="en-US" sz="2000"/>
        </a:p>
      </dgm:t>
    </dgm:pt>
    <dgm:pt modelId="{2162C491-C36C-4408-B463-9101CEED43D2}" type="pres">
      <dgm:prSet presAssocID="{AF5BF57F-539C-4529-A004-DB75E35B041D}" presName="arrowDiagram" presStyleCnt="0">
        <dgm:presLayoutVars>
          <dgm:chMax val="5"/>
          <dgm:dir/>
          <dgm:resizeHandles val="exact"/>
        </dgm:presLayoutVars>
      </dgm:prSet>
      <dgm:spPr/>
    </dgm:pt>
    <dgm:pt modelId="{D5F2705D-EF32-4736-B6FD-D09B28B049FC}" type="pres">
      <dgm:prSet presAssocID="{AF5BF57F-539C-4529-A004-DB75E35B041D}" presName="arrow" presStyleLbl="bgShp" presStyleIdx="0" presStyleCnt="1" custLinFactNeighborY="-1699"/>
      <dgm:spPr>
        <a:xfrm>
          <a:off x="105996" y="0"/>
          <a:ext cx="7177409" cy="448588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alpha val="41000"/>
          </a:schemeClr>
        </a:solidFill>
        <a:ln>
          <a:noFill/>
        </a:ln>
        <a:effectLst/>
      </dgm:spPr>
    </dgm:pt>
    <dgm:pt modelId="{2FBC1046-C316-4A8B-B92D-A30806CA22E2}" type="pres">
      <dgm:prSet presAssocID="{AF5BF57F-539C-4529-A004-DB75E35B041D}" presName="arrowDiagram5" presStyleCnt="0"/>
      <dgm:spPr/>
    </dgm:pt>
    <dgm:pt modelId="{0A0C778B-6D28-419D-B3F2-306883A34E2A}" type="pres">
      <dgm:prSet presAssocID="{E2BD35F9-A7C6-44E6-85D0-0F44C52F89B0}" presName="bullet5a" presStyleLbl="node1" presStyleIdx="0" presStyleCnt="5"/>
      <dgm:spPr>
        <a:xfrm>
          <a:off x="812971" y="3335701"/>
          <a:ext cx="165080" cy="16508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0B43318-8C1C-457D-BE6A-D884B289096B}" type="pres">
      <dgm:prSet presAssocID="{E2BD35F9-A7C6-44E6-85D0-0F44C52F89B0}" presName="textBox5a" presStyleLbl="revTx" presStyleIdx="0" presStyleCnt="5" custScaleX="164402">
        <dgm:presLayoutVars>
          <dgm:bulletEnabled val="1"/>
        </dgm:presLayoutVars>
      </dgm:prSet>
      <dgm:spPr/>
    </dgm:pt>
    <dgm:pt modelId="{8D010F8C-A491-4B7C-A2C6-9E1208A7C2AD}" type="pres">
      <dgm:prSet presAssocID="{84F74276-1667-4150-96A3-D330BEF6B036}" presName="bullet5b" presStyleLbl="node1" presStyleIdx="1" presStyleCnt="5"/>
      <dgm:spPr>
        <a:xfrm>
          <a:off x="1706558" y="2477103"/>
          <a:ext cx="258386" cy="25838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44504ED-CC84-44D7-8BF1-A140D53814E9}" type="pres">
      <dgm:prSet presAssocID="{84F74276-1667-4150-96A3-D330BEF6B036}" presName="textBox5b" presStyleLbl="revTx" presStyleIdx="1" presStyleCnt="5" custScaleX="122871" custScaleY="85433" custLinFactNeighborY="528">
        <dgm:presLayoutVars>
          <dgm:bulletEnabled val="1"/>
        </dgm:presLayoutVars>
      </dgm:prSet>
      <dgm:spPr/>
    </dgm:pt>
    <dgm:pt modelId="{9E3E522E-55F8-49CA-937A-1454B75A98C5}" type="pres">
      <dgm:prSet presAssocID="{6E1140B6-6F53-44B9-98FB-90041AFEEAE1}" presName="bullet5c" presStyleLbl="node1" presStyleIdx="2" presStyleCnt="5"/>
      <dgm:spPr>
        <a:xfrm>
          <a:off x="2854944" y="1792558"/>
          <a:ext cx="344515" cy="344515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7C3450E2-8D1C-4C7D-A1BB-A0C866978DF5}" type="pres">
      <dgm:prSet presAssocID="{6E1140B6-6F53-44B9-98FB-90041AFEEAE1}" presName="textBox5c" presStyleLbl="revTx" presStyleIdx="2" presStyleCnt="5">
        <dgm:presLayoutVars>
          <dgm:bulletEnabled val="1"/>
        </dgm:presLayoutVars>
      </dgm:prSet>
      <dgm:spPr/>
    </dgm:pt>
    <dgm:pt modelId="{4F19B502-9DD5-4DAF-8A9E-F3153C705827}" type="pres">
      <dgm:prSet presAssocID="{61873BAD-AF35-4223-A7C7-77F9D97526CA}" presName="bullet5d" presStyleLbl="node1" presStyleIdx="3" presStyleCnt="5"/>
      <dgm:spPr>
        <a:xfrm>
          <a:off x="4189942" y="1257841"/>
          <a:ext cx="444999" cy="44499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9DEEBF1-DD3E-4203-8E1B-E06306A5E594}" type="pres">
      <dgm:prSet presAssocID="{61873BAD-AF35-4223-A7C7-77F9D97526CA}" presName="textBox5d" presStyleLbl="revTx" presStyleIdx="3" presStyleCnt="5" custScaleY="92024">
        <dgm:presLayoutVars>
          <dgm:bulletEnabled val="1"/>
        </dgm:presLayoutVars>
      </dgm:prSet>
      <dgm:spPr/>
    </dgm:pt>
    <dgm:pt modelId="{FE889EA8-4F57-41E4-BDB7-A0D9CCFFF21F}" type="pres">
      <dgm:prSet presAssocID="{318709AB-E972-4FA7-BBFC-76F9475141E6}" presName="bullet5e" presStyleLbl="node1" presStyleIdx="4" presStyleCnt="5"/>
      <dgm:spPr>
        <a:xfrm>
          <a:off x="5564416" y="900764"/>
          <a:ext cx="567015" cy="567015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F26EE2C-D991-409B-907D-8DF89B7D5438}" type="pres">
      <dgm:prSet presAssocID="{318709AB-E972-4FA7-BBFC-76F9475141E6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A9354004-A995-4544-8153-FD8F38C26DAB}" srcId="{AF5BF57F-539C-4529-A004-DB75E35B041D}" destId="{E2BD35F9-A7C6-44E6-85D0-0F44C52F89B0}" srcOrd="0" destOrd="0" parTransId="{83A1D50C-9C34-4884-B496-6D891EB171E8}" sibTransId="{8402AF58-68A9-40A3-BEAB-91E8ADA40C18}"/>
    <dgm:cxn modelId="{ADF3770A-E10B-40C7-ABF6-A3B8B60F16D1}" type="presOf" srcId="{E2BD35F9-A7C6-44E6-85D0-0F44C52F89B0}" destId="{80B43318-8C1C-457D-BE6A-D884B289096B}" srcOrd="0" destOrd="0" presId="urn:microsoft.com/office/officeart/2005/8/layout/arrow2"/>
    <dgm:cxn modelId="{0EB25C5B-0430-4D48-8305-8B4F2C1AD984}" type="presOf" srcId="{AF5BF57F-539C-4529-A004-DB75E35B041D}" destId="{2162C491-C36C-4408-B463-9101CEED43D2}" srcOrd="0" destOrd="0" presId="urn:microsoft.com/office/officeart/2005/8/layout/arrow2"/>
    <dgm:cxn modelId="{F7718348-293E-4AEC-8526-35B057E93B72}" type="presOf" srcId="{318709AB-E972-4FA7-BBFC-76F9475141E6}" destId="{4F26EE2C-D991-409B-907D-8DF89B7D5438}" srcOrd="0" destOrd="0" presId="urn:microsoft.com/office/officeart/2005/8/layout/arrow2"/>
    <dgm:cxn modelId="{20E167AC-81F7-4189-845D-AE9237E3BCB1}" type="presOf" srcId="{6E1140B6-6F53-44B9-98FB-90041AFEEAE1}" destId="{7C3450E2-8D1C-4C7D-A1BB-A0C866978DF5}" srcOrd="0" destOrd="0" presId="urn:microsoft.com/office/officeart/2005/8/layout/arrow2"/>
    <dgm:cxn modelId="{3F3D78C2-4BC1-418E-B695-97715BCAE145}" type="presOf" srcId="{84F74276-1667-4150-96A3-D330BEF6B036}" destId="{544504ED-CC84-44D7-8BF1-A140D53814E9}" srcOrd="0" destOrd="0" presId="urn:microsoft.com/office/officeart/2005/8/layout/arrow2"/>
    <dgm:cxn modelId="{DDCA97D4-DB66-4574-9EA6-0E026B0E0817}" srcId="{AF5BF57F-539C-4529-A004-DB75E35B041D}" destId="{6E1140B6-6F53-44B9-98FB-90041AFEEAE1}" srcOrd="2" destOrd="0" parTransId="{EB2A030C-8FB0-4714-9034-99B81B2AF998}" sibTransId="{BAB29E7A-65D0-4B6C-B158-B6BE0B802013}"/>
    <dgm:cxn modelId="{78FABBD7-6668-4BB9-808B-9E89ED28B7B3}" srcId="{AF5BF57F-539C-4529-A004-DB75E35B041D}" destId="{61873BAD-AF35-4223-A7C7-77F9D97526CA}" srcOrd="3" destOrd="0" parTransId="{EE2E6A32-8B70-4A37-811B-7F10F5F79864}" sibTransId="{31D84C2D-6638-433E-B289-AEB7BC04E6D8}"/>
    <dgm:cxn modelId="{0E116AE1-2F7B-4A30-8A1A-CD54BA4CAF0F}" srcId="{AF5BF57F-539C-4529-A004-DB75E35B041D}" destId="{318709AB-E972-4FA7-BBFC-76F9475141E6}" srcOrd="4" destOrd="0" parTransId="{1FBA43FD-A627-4C7B-B661-CDB1C75FF139}" sibTransId="{D0EBEA66-669C-49B6-9DF5-7B41CC1F85EB}"/>
    <dgm:cxn modelId="{841BDEEA-9C30-49C6-BA45-F57481F305B3}" srcId="{AF5BF57F-539C-4529-A004-DB75E35B041D}" destId="{84F74276-1667-4150-96A3-D330BEF6B036}" srcOrd="1" destOrd="0" parTransId="{F195E5D0-48ED-4D2B-9CCC-00FC02606373}" sibTransId="{00C45D91-D222-4C36-B767-CE29DCFF83A0}"/>
    <dgm:cxn modelId="{5ECB0AF3-E2C0-4343-9079-DDAD8DD2FD40}" type="presOf" srcId="{61873BAD-AF35-4223-A7C7-77F9D97526CA}" destId="{49DEEBF1-DD3E-4203-8E1B-E06306A5E594}" srcOrd="0" destOrd="0" presId="urn:microsoft.com/office/officeart/2005/8/layout/arrow2"/>
    <dgm:cxn modelId="{4D385874-FB1D-46BE-806C-AB351BC8F6A7}" type="presParOf" srcId="{2162C491-C36C-4408-B463-9101CEED43D2}" destId="{D5F2705D-EF32-4736-B6FD-D09B28B049FC}" srcOrd="0" destOrd="0" presId="urn:microsoft.com/office/officeart/2005/8/layout/arrow2"/>
    <dgm:cxn modelId="{D59B3A5C-241A-4F66-9433-1B894919FC7B}" type="presParOf" srcId="{2162C491-C36C-4408-B463-9101CEED43D2}" destId="{2FBC1046-C316-4A8B-B92D-A30806CA22E2}" srcOrd="1" destOrd="0" presId="urn:microsoft.com/office/officeart/2005/8/layout/arrow2"/>
    <dgm:cxn modelId="{FB0E2181-51AC-489D-B45A-058AED3D2810}" type="presParOf" srcId="{2FBC1046-C316-4A8B-B92D-A30806CA22E2}" destId="{0A0C778B-6D28-419D-B3F2-306883A34E2A}" srcOrd="0" destOrd="0" presId="urn:microsoft.com/office/officeart/2005/8/layout/arrow2"/>
    <dgm:cxn modelId="{D2211023-46A7-46B1-9660-E2DEE1785AF7}" type="presParOf" srcId="{2FBC1046-C316-4A8B-B92D-A30806CA22E2}" destId="{80B43318-8C1C-457D-BE6A-D884B289096B}" srcOrd="1" destOrd="0" presId="urn:microsoft.com/office/officeart/2005/8/layout/arrow2"/>
    <dgm:cxn modelId="{7C017717-5DFF-4CBA-9E50-61A9A520AF9B}" type="presParOf" srcId="{2FBC1046-C316-4A8B-B92D-A30806CA22E2}" destId="{8D010F8C-A491-4B7C-A2C6-9E1208A7C2AD}" srcOrd="2" destOrd="0" presId="urn:microsoft.com/office/officeart/2005/8/layout/arrow2"/>
    <dgm:cxn modelId="{C880F76E-347B-417D-8C07-09A876A0FF79}" type="presParOf" srcId="{2FBC1046-C316-4A8B-B92D-A30806CA22E2}" destId="{544504ED-CC84-44D7-8BF1-A140D53814E9}" srcOrd="3" destOrd="0" presId="urn:microsoft.com/office/officeart/2005/8/layout/arrow2"/>
    <dgm:cxn modelId="{80368666-A4A7-4562-86D7-B335E714D58A}" type="presParOf" srcId="{2FBC1046-C316-4A8B-B92D-A30806CA22E2}" destId="{9E3E522E-55F8-49CA-937A-1454B75A98C5}" srcOrd="4" destOrd="0" presId="urn:microsoft.com/office/officeart/2005/8/layout/arrow2"/>
    <dgm:cxn modelId="{71419530-E5D5-4DE0-97AF-5CCFCA98C292}" type="presParOf" srcId="{2FBC1046-C316-4A8B-B92D-A30806CA22E2}" destId="{7C3450E2-8D1C-4C7D-A1BB-A0C866978DF5}" srcOrd="5" destOrd="0" presId="urn:microsoft.com/office/officeart/2005/8/layout/arrow2"/>
    <dgm:cxn modelId="{A5E18FBD-0606-4D48-A0F4-196EFFEED276}" type="presParOf" srcId="{2FBC1046-C316-4A8B-B92D-A30806CA22E2}" destId="{4F19B502-9DD5-4DAF-8A9E-F3153C705827}" srcOrd="6" destOrd="0" presId="urn:microsoft.com/office/officeart/2005/8/layout/arrow2"/>
    <dgm:cxn modelId="{13778195-9B33-4E02-96A6-CEFF507EE33B}" type="presParOf" srcId="{2FBC1046-C316-4A8B-B92D-A30806CA22E2}" destId="{49DEEBF1-DD3E-4203-8E1B-E06306A5E594}" srcOrd="7" destOrd="0" presId="urn:microsoft.com/office/officeart/2005/8/layout/arrow2"/>
    <dgm:cxn modelId="{E7625C89-2245-4F7E-9524-C30D6346EEC2}" type="presParOf" srcId="{2FBC1046-C316-4A8B-B92D-A30806CA22E2}" destId="{FE889EA8-4F57-41E4-BDB7-A0D9CCFFF21F}" srcOrd="8" destOrd="0" presId="urn:microsoft.com/office/officeart/2005/8/layout/arrow2"/>
    <dgm:cxn modelId="{21FF0066-575F-4090-96B5-27FCB58B3900}" type="presParOf" srcId="{2FBC1046-C316-4A8B-B92D-A30806CA22E2}" destId="{4F26EE2C-D991-409B-907D-8DF89B7D543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2705D-EF32-4736-B6FD-D09B28B049FC}">
      <dsp:nvSpPr>
        <dsp:cNvPr id="0" name=""/>
        <dsp:cNvSpPr/>
      </dsp:nvSpPr>
      <dsp:spPr>
        <a:xfrm>
          <a:off x="105996" y="0"/>
          <a:ext cx="7177409" cy="448588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alpha val="41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C778B-6D28-419D-B3F2-306883A34E2A}">
      <dsp:nvSpPr>
        <dsp:cNvPr id="0" name=""/>
        <dsp:cNvSpPr/>
      </dsp:nvSpPr>
      <dsp:spPr>
        <a:xfrm>
          <a:off x="812971" y="3335701"/>
          <a:ext cx="165080" cy="16508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43318-8C1C-457D-BE6A-D884B289096B}">
      <dsp:nvSpPr>
        <dsp:cNvPr id="0" name=""/>
        <dsp:cNvSpPr/>
      </dsp:nvSpPr>
      <dsp:spPr>
        <a:xfrm>
          <a:off x="592744" y="3418241"/>
          <a:ext cx="1545774" cy="1067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73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MD</a:t>
          </a:r>
        </a:p>
      </dsp:txBody>
      <dsp:txXfrm>
        <a:off x="592744" y="3418241"/>
        <a:ext cx="1545774" cy="1067639"/>
      </dsp:txXfrm>
    </dsp:sp>
    <dsp:sp modelId="{8D010F8C-A491-4B7C-A2C6-9E1208A7C2AD}">
      <dsp:nvSpPr>
        <dsp:cNvPr id="0" name=""/>
        <dsp:cNvSpPr/>
      </dsp:nvSpPr>
      <dsp:spPr>
        <a:xfrm>
          <a:off x="1706558" y="2477103"/>
          <a:ext cx="258386" cy="25838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504ED-CC84-44D7-8BF1-A140D53814E9}">
      <dsp:nvSpPr>
        <dsp:cNvPr id="0" name=""/>
        <dsp:cNvSpPr/>
      </dsp:nvSpPr>
      <dsp:spPr>
        <a:xfrm>
          <a:off x="1699503" y="2753120"/>
          <a:ext cx="1463946" cy="160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914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Device Rep</a:t>
          </a:r>
        </a:p>
      </dsp:txBody>
      <dsp:txXfrm>
        <a:off x="1699503" y="2753120"/>
        <a:ext cx="1463946" cy="1605785"/>
      </dsp:txXfrm>
    </dsp:sp>
    <dsp:sp modelId="{9E3E522E-55F8-49CA-937A-1454B75A98C5}">
      <dsp:nvSpPr>
        <dsp:cNvPr id="0" name=""/>
        <dsp:cNvSpPr/>
      </dsp:nvSpPr>
      <dsp:spPr>
        <a:xfrm>
          <a:off x="2854944" y="1792558"/>
          <a:ext cx="344515" cy="344515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450E2-8D1C-4C7D-A1BB-A0C866978DF5}">
      <dsp:nvSpPr>
        <dsp:cNvPr id="0" name=""/>
        <dsp:cNvSpPr/>
      </dsp:nvSpPr>
      <dsp:spPr>
        <a:xfrm>
          <a:off x="3027201" y="1964815"/>
          <a:ext cx="1385240" cy="252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52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OR Team</a:t>
          </a:r>
        </a:p>
      </dsp:txBody>
      <dsp:txXfrm>
        <a:off x="3027201" y="1964815"/>
        <a:ext cx="1385240" cy="2521065"/>
      </dsp:txXfrm>
    </dsp:sp>
    <dsp:sp modelId="{4F19B502-9DD5-4DAF-8A9E-F3153C705827}">
      <dsp:nvSpPr>
        <dsp:cNvPr id="0" name=""/>
        <dsp:cNvSpPr/>
      </dsp:nvSpPr>
      <dsp:spPr>
        <a:xfrm>
          <a:off x="4189942" y="1257841"/>
          <a:ext cx="444999" cy="44499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EEBF1-DD3E-4203-8E1B-E06306A5E594}">
      <dsp:nvSpPr>
        <dsp:cNvPr id="0" name=""/>
        <dsp:cNvSpPr/>
      </dsp:nvSpPr>
      <dsp:spPr>
        <a:xfrm>
          <a:off x="4412441" y="1600201"/>
          <a:ext cx="1435481" cy="276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796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Residents &amp; Fellows</a:t>
          </a:r>
        </a:p>
      </dsp:txBody>
      <dsp:txXfrm>
        <a:off x="4412441" y="1600201"/>
        <a:ext cx="1435481" cy="2765818"/>
      </dsp:txXfrm>
    </dsp:sp>
    <dsp:sp modelId="{FE889EA8-4F57-41E4-BDB7-A0D9CCFFF21F}">
      <dsp:nvSpPr>
        <dsp:cNvPr id="0" name=""/>
        <dsp:cNvSpPr/>
      </dsp:nvSpPr>
      <dsp:spPr>
        <a:xfrm>
          <a:off x="5564416" y="900764"/>
          <a:ext cx="567015" cy="567015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6EE2C-D991-409B-907D-8DF89B7D5438}">
      <dsp:nvSpPr>
        <dsp:cNvPr id="0" name=""/>
        <dsp:cNvSpPr/>
      </dsp:nvSpPr>
      <dsp:spPr>
        <a:xfrm>
          <a:off x="5847923" y="1184272"/>
          <a:ext cx="1435481" cy="330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45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Patient</a:t>
          </a:r>
        </a:p>
      </dsp:txBody>
      <dsp:txXfrm>
        <a:off x="5847923" y="1184272"/>
        <a:ext cx="1435481" cy="3301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23359-A165-4EA9-8233-865469CB45D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13D67-CC14-4F54-8883-B1BE71D82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6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target determined in</a:t>
            </a:r>
            <a:r>
              <a:rPr lang="en-US" baseline="0" dirty="0"/>
              <a:t> multidisciplinary conference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know why </a:t>
            </a:r>
            <a:r>
              <a:rPr lang="en-US" baseline="0" dirty="0" err="1"/>
              <a:t>GPi</a:t>
            </a:r>
            <a:r>
              <a:rPr lang="en-US" baseline="0" dirty="0"/>
              <a:t> is chosen over STN in PD, for example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consideration for medical and psychological comorbidities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3D67-CC14-4F54-8883-B1BE71D821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30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C41ED-23A6-41B2-AE38-2AAFF464CC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0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ensure</a:t>
            </a:r>
            <a:r>
              <a:rPr lang="en-US" baseline="0" dirty="0"/>
              <a:t> MRI is appropriate (especially if not done under GA) well in advance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plan up to a week in advance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practice AC-PC line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use standard indirect target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3D67-CC14-4F54-8883-B1BE71D821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3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distribute</a:t>
            </a:r>
            <a:r>
              <a:rPr lang="en-US" baseline="0" dirty="0"/>
              <a:t> algorithm to every team member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3D67-CC14-4F54-8883-B1BE71D821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3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not pictured:</a:t>
            </a:r>
            <a:r>
              <a:rPr lang="en-US" baseline="0" dirty="0"/>
              <a:t> CT techs, fluoroscopy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everyone has a role, everyone knows their 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3D67-CC14-4F54-8883-B1BE71D821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6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frame prepared prior to OR</a:t>
            </a:r>
          </a:p>
          <a:p>
            <a:pPr marL="171450" indent="-171450">
              <a:buFontTx/>
              <a:buChar char="-"/>
            </a:pPr>
            <a:r>
              <a:rPr lang="en-US" dirty="0"/>
              <a:t>always placed in same manner</a:t>
            </a:r>
          </a:p>
          <a:p>
            <a:pPr marL="171450" indent="-171450">
              <a:buFontTx/>
              <a:buChar char="-"/>
            </a:pPr>
            <a:r>
              <a:rPr lang="en-US" dirty="0"/>
              <a:t>plan for bilateral placement, want to ensure</a:t>
            </a:r>
            <a:r>
              <a:rPr lang="en-US" baseline="0" dirty="0"/>
              <a:t> minimal-to-no adjustments are needed to stereotactic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3D67-CC14-4F54-8883-B1BE71D821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33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OR always set up the same way</a:t>
            </a:r>
          </a:p>
          <a:p>
            <a:pPr marL="171450" indent="-171450">
              <a:buFontTx/>
              <a:buChar char="-"/>
            </a:pPr>
            <a:r>
              <a:rPr lang="en-US" dirty="0"/>
              <a:t>every OR attendee has a defined role, i.e. resident rotates bed, preps head; anesthesia inserts art line; plan simultaneously merged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3D67-CC14-4F54-8883-B1BE71D821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82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plan with neurology not to be in OR all day</a:t>
            </a:r>
          </a:p>
          <a:p>
            <a:pPr marL="171450" indent="-171450">
              <a:buFontTx/>
              <a:buChar char="-"/>
            </a:pPr>
            <a:r>
              <a:rPr lang="en-US" dirty="0"/>
              <a:t>minimize</a:t>
            </a:r>
            <a:r>
              <a:rPr lang="en-US" baseline="0" dirty="0"/>
              <a:t> number of tracks performed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start 10 mm above</a:t>
            </a:r>
            <a:r>
              <a:rPr lang="en-US" baseline="0" dirty="0"/>
              <a:t> target, descend by 0.5 mm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one person drives electrode, another tests patient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joint decision on optimal track and depth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3D67-CC14-4F54-8883-B1BE71D821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22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ensure post-op</a:t>
            </a:r>
            <a:r>
              <a:rPr lang="en-US" baseline="0" dirty="0"/>
              <a:t> CT done within a few hours of surgery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tell PACU nurses that CT must be done </a:t>
            </a:r>
            <a:r>
              <a:rPr lang="en-US" baseline="0" dirty="0" err="1"/>
              <a:t>en</a:t>
            </a:r>
            <a:r>
              <a:rPr lang="en-US" baseline="0" dirty="0"/>
              <a:t> route to floor bed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inform MD if deviation &gt;2 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13D67-CC14-4F54-8883-B1BE71D821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3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0B7F6-E7FD-E640-A130-4299509553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6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 descr="AMFP_Title Slide Template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" y="0"/>
            <a:ext cx="912812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45BB3EA0-22CD-4757-A5F3-0755BF8818E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A66E5296-306C-43F8-AD1B-F1DD1C039B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3491"/>
            <a:ext cx="7886700" cy="8609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051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AMFP_Slide Template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0"/>
            <a:ext cx="9118600" cy="6858000"/>
          </a:xfrm>
          <a:prstGeom prst="rect">
            <a:avLst/>
          </a:prstGeom>
          <a:ln w="12700">
            <a:miter lim="400000"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9" r:id="rId3"/>
  </p:sldLayoutIdLst>
  <p:transition spd="med"/>
  <p:txStyles>
    <p:titleStyle>
      <a:lvl1pPr eaLnBrk="1" hangingPunct="1">
        <a:lnSpc>
          <a:spcPct val="90000"/>
        </a:lnSpc>
        <a:defRPr sz="4400">
          <a:solidFill>
            <a:srgbClr val="070780"/>
          </a:solidFill>
          <a:latin typeface="+mj-lt"/>
          <a:ea typeface="+mj-ea"/>
          <a:cs typeface="+mj-cs"/>
          <a:sym typeface="Helvetica"/>
        </a:defRPr>
      </a:lvl1pPr>
      <a:lvl2pPr eaLnBrk="1" hangingPunct="1">
        <a:lnSpc>
          <a:spcPct val="90000"/>
        </a:lnSpc>
        <a:defRPr sz="4400">
          <a:solidFill>
            <a:srgbClr val="070780"/>
          </a:solidFill>
          <a:latin typeface="+mj-lt"/>
          <a:ea typeface="+mj-ea"/>
          <a:cs typeface="+mj-cs"/>
          <a:sym typeface="Helvetica"/>
        </a:defRPr>
      </a:lvl2pPr>
      <a:lvl3pPr eaLnBrk="1" hangingPunct="1">
        <a:lnSpc>
          <a:spcPct val="90000"/>
        </a:lnSpc>
        <a:defRPr sz="4400">
          <a:solidFill>
            <a:srgbClr val="070780"/>
          </a:solidFill>
          <a:latin typeface="+mj-lt"/>
          <a:ea typeface="+mj-ea"/>
          <a:cs typeface="+mj-cs"/>
          <a:sym typeface="Helvetica"/>
        </a:defRPr>
      </a:lvl3pPr>
      <a:lvl4pPr eaLnBrk="1" hangingPunct="1">
        <a:lnSpc>
          <a:spcPct val="90000"/>
        </a:lnSpc>
        <a:defRPr sz="4400">
          <a:solidFill>
            <a:srgbClr val="070780"/>
          </a:solidFill>
          <a:latin typeface="+mj-lt"/>
          <a:ea typeface="+mj-ea"/>
          <a:cs typeface="+mj-cs"/>
          <a:sym typeface="Helvetica"/>
        </a:defRPr>
      </a:lvl4pPr>
      <a:lvl5pPr eaLnBrk="1" hangingPunct="1">
        <a:lnSpc>
          <a:spcPct val="90000"/>
        </a:lnSpc>
        <a:defRPr sz="4400">
          <a:solidFill>
            <a:srgbClr val="070780"/>
          </a:solidFill>
          <a:latin typeface="+mj-lt"/>
          <a:ea typeface="+mj-ea"/>
          <a:cs typeface="+mj-cs"/>
          <a:sym typeface="Helvetica"/>
        </a:defRPr>
      </a:lvl5pPr>
      <a:lvl6pPr eaLnBrk="1" hangingPunct="1">
        <a:lnSpc>
          <a:spcPct val="90000"/>
        </a:lnSpc>
        <a:defRPr sz="4400">
          <a:solidFill>
            <a:srgbClr val="070780"/>
          </a:solidFill>
          <a:latin typeface="+mj-lt"/>
          <a:ea typeface="+mj-ea"/>
          <a:cs typeface="+mj-cs"/>
          <a:sym typeface="Helvetica"/>
        </a:defRPr>
      </a:lvl6pPr>
      <a:lvl7pPr eaLnBrk="1" hangingPunct="1">
        <a:lnSpc>
          <a:spcPct val="90000"/>
        </a:lnSpc>
        <a:defRPr sz="4400">
          <a:solidFill>
            <a:srgbClr val="070780"/>
          </a:solidFill>
          <a:latin typeface="+mj-lt"/>
          <a:ea typeface="+mj-ea"/>
          <a:cs typeface="+mj-cs"/>
          <a:sym typeface="Helvetica"/>
        </a:defRPr>
      </a:lvl7pPr>
      <a:lvl8pPr eaLnBrk="1" hangingPunct="1">
        <a:lnSpc>
          <a:spcPct val="90000"/>
        </a:lnSpc>
        <a:defRPr sz="4400">
          <a:solidFill>
            <a:srgbClr val="070780"/>
          </a:solidFill>
          <a:latin typeface="+mj-lt"/>
          <a:ea typeface="+mj-ea"/>
          <a:cs typeface="+mj-cs"/>
          <a:sym typeface="Helvetica"/>
        </a:defRPr>
      </a:lvl8pPr>
      <a:lvl9pPr eaLnBrk="1" hangingPunct="1">
        <a:lnSpc>
          <a:spcPct val="90000"/>
        </a:lnSpc>
        <a:defRPr sz="4400">
          <a:solidFill>
            <a:srgbClr val="070780"/>
          </a:solidFill>
          <a:latin typeface="+mj-lt"/>
          <a:ea typeface="+mj-ea"/>
          <a:cs typeface="+mj-cs"/>
          <a:sym typeface="Helvetica"/>
        </a:defRPr>
      </a:lvl9pPr>
    </p:titleStyle>
    <p:bodyStyle>
      <a:lvl1pPr marL="342900" indent="-342900" eaLnBrk="1" hangingPunct="1">
        <a:spcBef>
          <a:spcPts val="700"/>
        </a:spcBef>
        <a:buSzPct val="100000"/>
        <a:buChar char="»"/>
        <a:defRPr sz="3200">
          <a:latin typeface="+mj-lt"/>
          <a:ea typeface="+mj-ea"/>
          <a:cs typeface="+mj-cs"/>
          <a:sym typeface="Helvetica"/>
        </a:defRPr>
      </a:lvl1pPr>
      <a:lvl2pPr marL="783771" indent="-326571" eaLnBrk="1" hangingPunct="1">
        <a:spcBef>
          <a:spcPts val="700"/>
        </a:spcBef>
        <a:buSzPct val="100000"/>
        <a:buChar char="–"/>
        <a:defRPr sz="3200">
          <a:latin typeface="+mj-lt"/>
          <a:ea typeface="+mj-ea"/>
          <a:cs typeface="+mj-cs"/>
          <a:sym typeface="Helvetica"/>
        </a:defRPr>
      </a:lvl2pPr>
      <a:lvl3pPr marL="1219200" indent="-304800" eaLnBrk="1" hangingPunct="1">
        <a:spcBef>
          <a:spcPts val="700"/>
        </a:spcBef>
        <a:buSzPct val="100000"/>
        <a:buChar char="•"/>
        <a:defRPr sz="3200">
          <a:latin typeface="+mj-lt"/>
          <a:ea typeface="+mj-ea"/>
          <a:cs typeface="+mj-cs"/>
          <a:sym typeface="Helvetica"/>
        </a:defRPr>
      </a:lvl3pPr>
      <a:lvl4pPr marL="1737360" indent="-365760" eaLnBrk="1" hangingPunct="1">
        <a:spcBef>
          <a:spcPts val="700"/>
        </a:spcBef>
        <a:buSzPct val="100000"/>
        <a:buChar char="–"/>
        <a:defRPr sz="3200">
          <a:latin typeface="+mj-lt"/>
          <a:ea typeface="+mj-ea"/>
          <a:cs typeface="+mj-cs"/>
          <a:sym typeface="Helvetica"/>
        </a:defRPr>
      </a:lvl4pPr>
      <a:lvl5pPr marL="2235200" indent="-406400" eaLnBrk="1" hangingPunct="1">
        <a:spcBef>
          <a:spcPts val="700"/>
        </a:spcBef>
        <a:buSzPct val="100000"/>
        <a:buChar char="»"/>
        <a:defRPr sz="3200">
          <a:latin typeface="+mj-lt"/>
          <a:ea typeface="+mj-ea"/>
          <a:cs typeface="+mj-cs"/>
          <a:sym typeface="Helvetica"/>
        </a:defRPr>
      </a:lvl5pPr>
      <a:lvl6pPr marL="2692400" indent="-406400" eaLnBrk="1" hangingPunct="1">
        <a:spcBef>
          <a:spcPts val="700"/>
        </a:spcBef>
        <a:buSzPct val="100000"/>
        <a:buChar char="•"/>
        <a:defRPr sz="3200">
          <a:latin typeface="+mj-lt"/>
          <a:ea typeface="+mj-ea"/>
          <a:cs typeface="+mj-cs"/>
          <a:sym typeface="Helvetica"/>
        </a:defRPr>
      </a:lvl6pPr>
      <a:lvl7pPr marL="3149600" indent="-406400" eaLnBrk="1" hangingPunct="1">
        <a:spcBef>
          <a:spcPts val="700"/>
        </a:spcBef>
        <a:buSzPct val="100000"/>
        <a:buChar char="•"/>
        <a:defRPr sz="3200">
          <a:latin typeface="+mj-lt"/>
          <a:ea typeface="+mj-ea"/>
          <a:cs typeface="+mj-cs"/>
          <a:sym typeface="Helvetica"/>
        </a:defRPr>
      </a:lvl7pPr>
      <a:lvl8pPr marL="3606800" indent="-406400" eaLnBrk="1" hangingPunct="1">
        <a:spcBef>
          <a:spcPts val="700"/>
        </a:spcBef>
        <a:buSzPct val="100000"/>
        <a:buChar char="•"/>
        <a:defRPr sz="3200">
          <a:latin typeface="+mj-lt"/>
          <a:ea typeface="+mj-ea"/>
          <a:cs typeface="+mj-cs"/>
          <a:sym typeface="Helvetica"/>
        </a:defRPr>
      </a:lvl8pPr>
      <a:lvl9pPr marL="4064000" indent="-406400" eaLnBrk="1" hangingPunct="1">
        <a:spcBef>
          <a:spcPts val="700"/>
        </a:spcBef>
        <a:buSzPct val="100000"/>
        <a:buChar char="•"/>
        <a:defRPr sz="3200">
          <a:latin typeface="+mj-lt"/>
          <a:ea typeface="+mj-ea"/>
          <a:cs typeface="+mj-cs"/>
          <a:sym typeface="Helvetica"/>
        </a:defRPr>
      </a:lvl9pPr>
    </p:bodyStyle>
    <p:otherStyle>
      <a:lvl1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jU0sPZr8PMAhXEOj4KHS_MBa8QjRwIBw&amp;url=https://www.youtube.com/watch?v=72Um4ARN3a4&amp;psig=AFQjCNEOd7tC8Bzn-TT7groQ5mfrVgbF9w&amp;ust=1462552702128159" TargetMode="External"/><Relationship Id="rId3" Type="http://schemas.openxmlformats.org/officeDocument/2006/relationships/hyperlink" Target="http://www.google.com/url?sa=i&amp;rct=j&amp;q=&amp;esrc=s&amp;source=images&amp;cd=&amp;cad=rja&amp;uact=8&amp;ved=0ahUKEwizkMKpsMPMAhVMNT4KHZ8JDbAQjRwIBw&amp;url=http://www.timesunion.com/news/article/Saratoga-Race-Course-season-passes-on-sale-Monday-6162132.php&amp;bvm=bv.121099550,d.cWw&amp;psig=AFQjCNFOKMVRl5vfWsSeCMgsczBRzI08rw&amp;ust=1462552851254782" TargetMode="External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ratoga.com/horse-racing-blog/SARATOGA%20GATE%20HORSES.jpg" TargetMode="External"/><Relationship Id="rId11" Type="http://schemas.openxmlformats.org/officeDocument/2006/relationships/image" Target="../media/image46.jpeg"/><Relationship Id="rId5" Type="http://schemas.openxmlformats.org/officeDocument/2006/relationships/hyperlink" Target="http://www.google.com/url?sa=i&amp;rct=j&amp;q=&amp;esrc=s&amp;source=images&amp;cd=&amp;cad=rja&amp;uact=8&amp;ved=0ahUKEwiLz52_sMPMAhXIzz4KHbMcC_EQjRwIBw&amp;url=http://www.saratoga.com/horse-racing-blog/2011/09/saratoga-race-course-field-of-dreams.html&amp;bvm=bv.121099550,d.cWw&amp;psig=AFQjCNFOKMVRl5vfWsSeCMgsczBRzI08rw&amp;ust=1462552851254782" TargetMode="External"/><Relationship Id="rId10" Type="http://schemas.openxmlformats.org/officeDocument/2006/relationships/hyperlink" Target="http://www.google.com/url?sa=i&amp;rct=j&amp;q=&amp;esrc=s&amp;source=images&amp;cd=&amp;cad=rja&amp;uact=8&amp;ved=0ahUKEwjl9cjwr8PMAhVEcz4KHSB_B30QjRwIBw&amp;url=http://alloveralbany.com/archive/2012/04/20/washington-park-tulips-are-way-early----still-beau&amp;psig=AFQjCNEOd7tC8Bzn-TT7groQ5mfrVgbF9w&amp;ust=1462552702128159" TargetMode="External"/><Relationship Id="rId4" Type="http://schemas.openxmlformats.org/officeDocument/2006/relationships/image" Target="../media/image43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914400"/>
            <a:ext cx="7962900" cy="2209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n-US" sz="3800" dirty="0">
                <a:solidFill>
                  <a:srgbClr val="002060"/>
                </a:solidFill>
                <a:effectLst>
                  <a:outerShdw dist="38100" dir="2700000" algn="tl" rotWithShape="0">
                    <a:schemeClr val="bg1"/>
                  </a:outerShdw>
                </a:effectLst>
              </a:rPr>
              <a:t>Streamlining </a:t>
            </a:r>
            <a:br>
              <a:rPr lang="en-US" sz="3800" dirty="0">
                <a:solidFill>
                  <a:srgbClr val="002060"/>
                </a:solidFill>
                <a:effectLst>
                  <a:outerShdw dist="38100" dir="2700000" algn="tl" rotWithShape="0">
                    <a:schemeClr val="bg1"/>
                  </a:outerShdw>
                </a:effectLst>
              </a:rPr>
            </a:br>
            <a:r>
              <a:rPr lang="en-US" sz="3800" dirty="0">
                <a:solidFill>
                  <a:srgbClr val="002060"/>
                </a:solidFill>
                <a:effectLst>
                  <a:outerShdw dist="38100" dir="2700000" algn="tl" rotWithShape="0">
                    <a:schemeClr val="bg1"/>
                  </a:outerShdw>
                </a:effectLst>
              </a:rPr>
              <a:t>Deep Brain Stimulation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19400" y="3429000"/>
            <a:ext cx="6324600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  <a:defRPr/>
            </a:pPr>
            <a:r>
              <a:rPr lang="en-US" altLang="en-US" sz="2400" b="1" dirty="0">
                <a:solidFill>
                  <a:schemeClr val="tx2">
                    <a:lumMod val="50000"/>
                  </a:schemeClr>
                </a:solidFill>
              </a:rPr>
              <a:t>Julie G. Pilitsis MD, PhD</a:t>
            </a:r>
          </a:p>
          <a:p>
            <a:pPr marL="0" indent="0" algn="r">
              <a:buNone/>
              <a:defRPr/>
            </a:pP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Chair - Department of Neuroscience and Experimental Therapeutics</a:t>
            </a:r>
          </a:p>
          <a:p>
            <a:pPr marL="0" indent="0" algn="r">
              <a:buNone/>
              <a:defRPr/>
            </a:pP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Professor - Department of Neurosurgery</a:t>
            </a:r>
          </a:p>
          <a:p>
            <a:pPr marL="0" indent="0" algn="r">
              <a:buNone/>
              <a:defRPr/>
            </a:pP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Albany Medical College, Albany, NY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6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Frame Placement Protocol</a:t>
            </a:r>
          </a:p>
        </p:txBody>
      </p:sp>
      <p:pic>
        <p:nvPicPr>
          <p:cNvPr id="1026" name="Picture 2" descr="Best surgical practices: a stepwise approach to the University of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8" y="1600200"/>
            <a:ext cx="44577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1579" y="4800600"/>
            <a:ext cx="2573777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Front bars: 4</a:t>
            </a:r>
            <a:r>
              <a:rPr kumimoji="0" lang="en-US" sz="24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th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line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Back bars: 1</a:t>
            </a:r>
            <a:r>
              <a:rPr lang="en-US" sz="2400" baseline="30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st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line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Ear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bars: 90 mm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98" y="1169155"/>
            <a:ext cx="3124200" cy="232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98" y="3638689"/>
            <a:ext cx="2743200" cy="232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Consistent OR Setup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" y="2421194"/>
            <a:ext cx="398747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12679"/>
            <a:ext cx="4831365" cy="331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022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38328"/>
            <a:ext cx="8534400" cy="1252728"/>
          </a:xfrm>
        </p:spPr>
        <p:txBody>
          <a:bodyPr/>
          <a:lstStyle/>
          <a:p>
            <a:r>
              <a:rPr lang="en-US" sz="4000" dirty="0"/>
              <a:t>8. Efficient Physiological Localization</a:t>
            </a:r>
          </a:p>
        </p:txBody>
      </p:sp>
      <p:pic>
        <p:nvPicPr>
          <p:cNvPr id="4" name="Picture 4" descr="coi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5" y="1295400"/>
            <a:ext cx="2840475" cy="1879185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SCN05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3" y="3360174"/>
            <a:ext cx="3276600" cy="23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5771535"/>
            <a:ext cx="3751985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latinLnBrk="1" hangingPunct="0"/>
            <a:r>
              <a:rPr lang="en-US" sz="2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Microelectrode /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Macroelectrode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2050" name="Picture 2" descr="PDF] Functional localization and visualization of the subthalamic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94009"/>
            <a:ext cx="4572000" cy="36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C3E269-AEC8-7144-AEF9-86213D1981B6}"/>
              </a:ext>
            </a:extLst>
          </p:cNvPr>
          <p:cNvSpPr txBox="1"/>
          <p:nvPr/>
        </p:nvSpPr>
        <p:spPr>
          <a:xfrm>
            <a:off x="4267200" y="5342766"/>
            <a:ext cx="4572000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000000"/>
                </a:solidFill>
                <a:latin typeface="+mj-lt"/>
              </a:rPr>
              <a:t>Wong S et al. "Functional localization and visualization of the </a:t>
            </a:r>
            <a:r>
              <a:rPr lang="en-US" sz="1000" dirty="0" err="1">
                <a:solidFill>
                  <a:srgbClr val="000000"/>
                </a:solidFill>
                <a:latin typeface="+mj-lt"/>
              </a:rPr>
              <a:t>subthalamic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 nucleus from microelectrode recordings acquired during DBS surgery with unsupervised machine learning." </a:t>
            </a:r>
            <a:r>
              <a:rPr lang="en-US" sz="1000" i="1" dirty="0">
                <a:solidFill>
                  <a:srgbClr val="000000"/>
                </a:solidFill>
                <a:latin typeface="+mj-lt"/>
              </a:rPr>
              <a:t>J Neural Eng.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2009 Apr;6(2):026006</a:t>
            </a:r>
            <a:r>
              <a:rPr lang="en-US" sz="1000" i="1" dirty="0">
                <a:solidFill>
                  <a:srgbClr val="000000"/>
                </a:solidFill>
                <a:latin typeface="+mj-lt"/>
              </a:rPr>
              <a:t>.</a:t>
            </a:r>
            <a:endParaRPr lang="en-US" sz="1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5410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928" y="1371600"/>
            <a:ext cx="289901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9.Same Day Lead Confirmation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08" y="1371600"/>
            <a:ext cx="3857183" cy="42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20574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084074" cy="227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ids playing tele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5645819" cy="32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10. Effective Communication is Essential!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38904547"/>
              </p:ext>
            </p:extLst>
          </p:nvPr>
        </p:nvGraphicFramePr>
        <p:xfrm>
          <a:off x="-24581" y="1066800"/>
          <a:ext cx="7389402" cy="4485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589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00200"/>
            <a:ext cx="740833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DBS surgery has a lot of </a:t>
            </a:r>
            <a:br>
              <a:rPr lang="en-US" dirty="0"/>
            </a:br>
            <a:r>
              <a:rPr lang="en-US" dirty="0"/>
              <a:t>moving parts, where a </a:t>
            </a:r>
            <a:br>
              <a:rPr lang="en-US" dirty="0"/>
            </a:br>
            <a:r>
              <a:rPr lang="en-US" dirty="0"/>
              <a:t>single error can lead to </a:t>
            </a:r>
            <a:br>
              <a:rPr lang="en-US" dirty="0"/>
            </a:br>
            <a:r>
              <a:rPr lang="en-US" dirty="0"/>
              <a:t>significant consequences</a:t>
            </a:r>
          </a:p>
          <a:p>
            <a:endParaRPr lang="en-US" dirty="0"/>
          </a:p>
          <a:p>
            <a:r>
              <a:rPr lang="en-US" dirty="0"/>
              <a:t>It’s important to define and understand the role of every participant</a:t>
            </a:r>
          </a:p>
          <a:p>
            <a:endParaRPr lang="en-US" dirty="0"/>
          </a:p>
          <a:p>
            <a:r>
              <a:rPr lang="en-US" dirty="0"/>
              <a:t>Having an algorithmic approach can streamline DBS planning and surgery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92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639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845A6E1-B0EE-45B4-91C2-8723D4750A2B}"/>
              </a:ext>
            </a:extLst>
          </p:cNvPr>
          <p:cNvSpPr txBox="1"/>
          <p:nvPr/>
        </p:nvSpPr>
        <p:spPr>
          <a:xfrm>
            <a:off x="2215691" y="21615"/>
            <a:ext cx="46863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Thank you!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85EBAE-9D35-4DF0-8EE4-2F9E6D452AFD}"/>
              </a:ext>
            </a:extLst>
          </p:cNvPr>
          <p:cNvSpPr txBox="1"/>
          <p:nvPr/>
        </p:nvSpPr>
        <p:spPr>
          <a:xfrm>
            <a:off x="457200" y="381000"/>
            <a:ext cx="2514600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Clinical Team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Vishad Sukul, MD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Michael Staudt, MD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Laura Lambiase, PA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Jeffrey Foley, PA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Ellie Hobson, BS RN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Cheyanne Bridger, BS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A518BE-8951-4BE5-8BBE-54487310ED60}"/>
              </a:ext>
            </a:extLst>
          </p:cNvPr>
          <p:cNvSpPr txBox="1"/>
          <p:nvPr/>
        </p:nvSpPr>
        <p:spPr>
          <a:xfrm>
            <a:off x="457200" y="2414191"/>
            <a:ext cx="2400300" cy="24468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Movement Disorders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Eric Molho, MD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Jennifer Durphy, MD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Era Hanspal, MD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Octavian Adam, MD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Anne Barba, PhD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Gia </a:t>
            </a:r>
            <a:r>
              <a:rPr lang="en-US" sz="1700" dirty="0" err="1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LaRuffa</a:t>
            </a: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, PhD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 err="1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Dzintra</a:t>
            </a: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Celmins</a:t>
            </a: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, MD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420653-E1BB-4416-A638-C06B218EDECD}"/>
              </a:ext>
            </a:extLst>
          </p:cNvPr>
          <p:cNvSpPr txBox="1"/>
          <p:nvPr/>
        </p:nvSpPr>
        <p:spPr>
          <a:xfrm>
            <a:off x="6099419" y="447827"/>
            <a:ext cx="2758679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Research Team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Damian Shin, PhD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Julia Nalwalk, M.Sc.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Michael Gillogly, BA/BS RN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Margaret Czerwinski, RN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Ilknur Telkes, PhD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Emilia Iannilli, PhD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Marisa </a:t>
            </a:r>
            <a:r>
              <a:rPr lang="en-US" sz="1700" dirty="0" err="1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DiMarzio,</a:t>
            </a: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 PhD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Olga Khazen, BS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Teresa Maietta, BS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Abigail Hellman, BA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Vraj Patel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Jonathan Bao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Zahabiya Campwala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Jackie MacDonnell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William Foland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Ellinor Grinde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Pya Seidner</a:t>
            </a:r>
          </a:p>
          <a:p>
            <a:pPr>
              <a:defRPr/>
            </a:pPr>
            <a:endParaRPr lang="en-US" sz="1700" dirty="0">
              <a:solidFill>
                <a:schemeClr val="accent6">
                  <a:lumMod val="10000"/>
                </a:schemeClr>
              </a:solidFill>
              <a:latin typeface="Times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ADA49A-AF88-49FA-BF82-87C4C76BDC41}"/>
              </a:ext>
            </a:extLst>
          </p:cNvPr>
          <p:cNvSpPr txBox="1"/>
          <p:nvPr/>
        </p:nvSpPr>
        <p:spPr>
          <a:xfrm>
            <a:off x="459328" y="4707733"/>
            <a:ext cx="2758679" cy="61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Pain Specialist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accent6">
                    <a:lumMod val="10000"/>
                  </a:schemeClr>
                </a:solidFill>
                <a:latin typeface="Times" panose="02020603050405020304" pitchFamily="18" charset="0"/>
              </a:rPr>
              <a:t>Charles Argoff, MD</a:t>
            </a:r>
          </a:p>
        </p:txBody>
      </p:sp>
      <p:grpSp>
        <p:nvGrpSpPr>
          <p:cNvPr id="15" name="Group 20">
            <a:extLst>
              <a:ext uri="{FF2B5EF4-FFF2-40B4-BE49-F238E27FC236}">
                <a16:creationId xmlns:a16="http://schemas.microsoft.com/office/drawing/2014/main" id="{202D3AA2-969F-4B5B-A5E9-B78DA3A781D3}"/>
              </a:ext>
            </a:extLst>
          </p:cNvPr>
          <p:cNvGrpSpPr>
            <a:grpSpLocks/>
          </p:cNvGrpSpPr>
          <p:nvPr/>
        </p:nvGrpSpPr>
        <p:grpSpPr bwMode="auto">
          <a:xfrm>
            <a:off x="2098071" y="4956114"/>
            <a:ext cx="5135562" cy="1416050"/>
            <a:chOff x="3591550" y="4900817"/>
            <a:chExt cx="5135847" cy="14146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F90DC3-3744-4700-A6C0-0418C67558D9}"/>
                </a:ext>
              </a:extLst>
            </p:cNvPr>
            <p:cNvSpPr txBox="1"/>
            <p:nvPr/>
          </p:nvSpPr>
          <p:spPr>
            <a:xfrm>
              <a:off x="4021786" y="4900817"/>
              <a:ext cx="4497638" cy="3536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700" dirty="0">
                  <a:solidFill>
                    <a:schemeClr val="accent6">
                      <a:lumMod val="10000"/>
                    </a:schemeClr>
                  </a:solidFill>
                  <a:latin typeface="Times" panose="02020603050405020304" pitchFamily="18" charset="0"/>
                </a:rPr>
                <a:t>                    Funding Sources: </a:t>
              </a:r>
            </a:p>
          </p:txBody>
        </p:sp>
        <p:pic>
          <p:nvPicPr>
            <p:cNvPr id="17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8CA8D90-1DCB-403C-9C18-82E3FE0FB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859" y="5605794"/>
              <a:ext cx="693369" cy="468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E776465-4A79-4851-8240-8CDD1BCDB5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41" b="18939"/>
            <a:stretch>
              <a:fillRect/>
            </a:stretch>
          </p:blipFill>
          <p:spPr bwMode="auto">
            <a:xfrm>
              <a:off x="5469219" y="5588315"/>
              <a:ext cx="716990" cy="484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3" descr="A picture containing plate, tableware, dishware, drawing&#10;&#10;Description automatically generated">
              <a:extLst>
                <a:ext uri="{FF2B5EF4-FFF2-40B4-BE49-F238E27FC236}">
                  <a16:creationId xmlns:a16="http://schemas.microsoft.com/office/drawing/2014/main" id="{2B0A3801-10C0-4322-A46F-754D83BA55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559" y="5581100"/>
              <a:ext cx="831792" cy="478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ABE895A-B0FA-47D5-8EBE-6224B22637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9" b="3937"/>
            <a:stretch>
              <a:fillRect/>
            </a:stretch>
          </p:blipFill>
          <p:spPr bwMode="auto">
            <a:xfrm>
              <a:off x="7298233" y="5583384"/>
              <a:ext cx="509959" cy="495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A08A7FC-03CD-412C-9753-F6D1682BF3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040" y="5694875"/>
              <a:ext cx="816357" cy="36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1663B8C-2565-4E26-99BD-B9C4F4951F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0" r="25000"/>
            <a:stretch>
              <a:fillRect/>
            </a:stretch>
          </p:blipFill>
          <p:spPr bwMode="auto">
            <a:xfrm>
              <a:off x="3591550" y="5308994"/>
              <a:ext cx="990570" cy="1006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9742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25112"/>
          </a:xfrm>
        </p:spPr>
        <p:txBody>
          <a:bodyPr/>
          <a:lstStyle/>
          <a:p>
            <a:r>
              <a:rPr lang="en-US" dirty="0"/>
              <a:t>For questions, please feel free to contact me at jpilitsis@yahoo.com</a:t>
            </a:r>
          </a:p>
        </p:txBody>
      </p:sp>
      <p:pic>
        <p:nvPicPr>
          <p:cNvPr id="3078" name="Picture 6" descr="http://ww2.hdnux.com/photos/35/35/45/7723349/3/rawImage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1800" y="2421847"/>
            <a:ext cx="3545114" cy="214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xMTEhUTEhMVFhUXGBgYFxgYGB0gIBsbIBobHx4YHhgfICgjHh4lGx0aITEhJSorLi4uGh8zODMtNygtLisBCgoKDg0OGxAQGi0lHyUtLi0tLy0tLy0tLS0tLS8tLS0tLS0tLS0tLS8tLS0tLS0tLS0tLS0tLS0tLS0tLS0tLf/AABEIALcBFAMBIgACEQEDEQH/xAAcAAABBQEBAQAAAAAAAAAAAAAEAAIDBQYBBwj/xAA+EAACAQIEAwYDBwMDBAIDAAABAhEDIQAEEjEFQVEGEyJhcYEykaEUI0KxwdHwB1LhYnLxM0OCkhXSJFOy/8QAGQEBAQEBAQEAAAAAAAAAAAAAAAECAwQF/8QAMBEAAgIBAwMCBAYBBQAAAAAAAAECESEDEjETQVEiYQRxkfAUgaGx0fHhBRUyQsH/2gAMAwEAAhEDEQA/AL3uz0PywtB6HHoDVa2mdSggkM2gwIO5XVMRzm3ptzLV6pZw5U6YAKqVveRdjMW+uO/V9jzdH3PP9J6HC0npj0jWeuKXtDxerRNMqtTujq7x6aa2XbT4T+E3kwdsSWtSujen8K9SW1PJkDhSMajN8fY5SnUoVqbVKhKozAhSVDEypIKk6dMTYsN8cznaBjSydWmVC5h1ViULQCjMYAMyGWI88T8Qjr/t+p+rX0/p/QzE4U41vBuKmpl3zFXR3amoyMqxNJfxFSTpazWnkNtsQcF4hVrJUVloCtTdQxC6l0FAwYXvN1meR6YfiFjHJl/AzW63/wAefv8AczWFjR5Pi7HLUa9SlRZq/dLSULEO5MhiZsANUjoRGJOI8UXLM65ijSb7pqtNqaAa9JANMq06TLLeSIPKMRfEKrZp/wCn6m7auePpz9PvgzOFjY0fDUprWTKjvFbSqrDahB0ifjEaiSANhbEVDOU2zZoNQpaCH7t9IlmQIXUiLRqP/qca66Oa+Dm7p9r/ACMnhY9F/wDjqH/6aX/ov7YizGToKpY0aZj/AEoPqYA+eNdX2OXR9zAYWNo1KjBP2alIE6dVOYkCTeBIMi/LlIxV8Qz9GkFZskCjE6WVlg9LWInoR16HDq+w6PuZ/CxoMhnaFYE08kCAYPjQGfQkHFoMtQmmr5YK1QkASDEKW8UHmAdpw6o6L8mLwsbStksuGZTlj4RqkH4haSPFNpvMeU4FylPKVQSmXdgDBIJt7ap+mHVQ6L8mVwsbJeFZYmPs9X3DD8zgetksoFUmhW8UWEkieo1euHVROizK4WNBQXJVGKpTrsyxqABkTtImRgynwfLEgaK4J2BVh9YgfPDqodGRksLGopcMyj6NPfeMsEMGDp3MlYjoefKcDrk8kdmzBvFqVQwen/T3xeoh0ZGfwsaQ8KykT3lYeqH/AOmFU4LlRE1qgkEiVuYAJtpnYgxh1EOlIzeFi4y+WyLuyJm5dF1MsXC2vEf6l+YwTQ4PlnsmYJMx8PP0w6iHSkZ7CxccQ4IFpirSqCokkEgbXj3E2xT40pJ8GJRceRYWFhYpDuOYWFgDbNxB0C0jpWtVdlBB8IgCXBO9iCF3kgdcHdz3aqASUEC5kryknp+XptT5CnSr06ZrpTVnLNTUFhZlR/7h4tJUkeRjngvsuPu6kU+7GoxBYzynxE9MebtZ7M3RJm+IJTdUYNqbaFmPM9J2GBRWFV1ejVKj4J0yjEhWAMwdQkgbXJBvbGU7Cccr1Mzl0q5qrUZ6dY1aT09IRlI0w2kapWTYmMabNd3QzQOhT3rWIZie8JFmXVERDC2498RrsWLayh+R4SlKstMEsdFViGAgl3BdyepIAgCAMNy3Znu1pIHOmlWasihRaZ+7F/h8Rj1wu1pRdDMiu1wJ1i3OCrDnHzwF2szlSjwsVKbNQYNSkruqmqA0BpJsTbE2Kkzp+J1LefvP8sLHCQgdQ5RK9YVNJWytILU5m2si46luZw6vk0o5qrXnRronWoTwtok95qBuwkiOY+eK/wDp7xBszSza1K75hFqaEeoulihpiZSARcnB+Qp94QzUiFqK6oxZjKaTdhNmYAEG8jnO82oPW1Gnnn/H8IfR7OD7HSy+s/d6Wp1AIIZTqVtJJHkRzE4bV4UMxqbMnvPuXpwiFQA0azGpjrJAtNo2wLwJh9pCrSI0FgTrYgQCNjbe2Je0jZqnmst3WbYJWrohod1TI0hS1RtZUtsv1xXppYLH4nUfqvNv6vn5fkQ0FL1aTfaBV+yaiYpNqcPT03IMMQGUnSOdwJwzMZOgq5ar31NaqVO97wUyTUDF9YKgyA0sLzGL3itOagULJZZs0EQ128rNEjrfFNx7QopaqQJ0kQHIgBjHrMm5v1vOEdOLwJfE6qynx7fP+WaDL8UpOAVaQWKixEsBMQRvGA+KcSp9yxWGMagrKb+IDUVIBgH25Yq+K55qXDBVosaEPTBcKHKKa6q7AMpBOknkcF9ls932VquMyc5DuAxpCm0aVPdldCgm+8fixrhnDLRQZGrq78tLE0ixnn94m/r+hwXw2j3uXrBzI1A3vpYg+MDqOY5jzweMnTRKzFCtQIddPXysfCYuthBjlEAjD+yVZSXVKTKDBJLahN4Gw/XG27VnOMakkyqpJTy9E1qyrKE91JHjO4g80E6vy3OKPsNmaj5w99UarUWp4nYAeJ1LFFA5AFfTbli24Zx6o/EalCtm6aqmYenTy5y8l0iViqBC+/8Ab540lVaf2rSqAMCjEgxP/jFwLE36dMZ3G9pXcczBGbCr4ZemzEbsYAE+QHLzPXAhoDMqGpqA+xA2B6HopvB5fCbRBXaGrTXM+JGZwEbwvHO3h0np1w3t92hbKJ3eWp0zWam9QlwNK00jVaRrY2UKOuLdVRNt3ZV5yqFHcofCD42NtTDr0UXgepwa1VhUy5VrGmo2tBYgyvOQBbyxd5/LUqy0Sw094s61gAk6SFLQd9x6eeKbPZijT7kurgKtjrHKowv4LmemG6ybaYV9ipvK7VElFabiNqbEfELSp5gdQRgDi1ZqKfZ0ZtbQarybD+xTy9f2xecdd1oivQq0qADFqtWpSLeC/wCGxnVp3ItgXhOnM5KjmKiIzm5KKF1aWZdoJ0wJ0+2Mp0dJRsGytZqVKgTOsswWTZUOibddOw5Az0xPnqveNUVWKVEY3Ukalncx9em+xbFZm+IZWmiai8LXdBpI+MBJ2XbaIxpcr3LU6temiswaoQzC8gegIHliuS5MqL4KGhWq0hrqVH1XCIzNuLF2BPwjodz5A4kyFV6iJrqOZq1BJJkDuwRc7Q3ijrHTBg0Zjh9LMvSGt6NJyKYvcKdKA79ANztihpZ7K1sqYeqFNXTJ0yGKDlO0Xw3JjbRKaFKswzFRKbVVQKWXwsBcEg7MLixFvKVmfNoaamlT1F2UGo0QadI8rbM23kPbHKL5fLqMy3eEA6aakLLk2sJuBzmBgOtm6IQ5pGzBmowqEBSyNNtXiFjsItsMMcDJZZbiAo9yWI7lkem68vjsfYE/PAvFeHCk9rowlG6jFD2ozCVsvQZSxBao0lQpsVtCkj8WDuxvEu9p/Yqx88vUPJr/AHRPzjrfyxE6K1eDr0sRYhzPE1p1DTcMHBIYEXB9Ofl1nFbW438QC+IcjsfTG+rFHJ6fguMLFNkuIMEAK+lzt54WJ14k6TNvmOxtSpSoUamZZkpVy9QktqqoKZVVY/3TBkzESMaLh61UaoamkodIpqmo6VE2MiZ5zzvjKZvtBmBwYZkMO9OgatrNUC9Pi0mJje+PIOI8WzdR5CIxJgkuXJ9SxH5Yxa7s7NtPCPb+G8FrrXo1a+aasKPe6QaDBiKgvL6jMW5csFcU7PtWq96HUEVEdbRAXTKNHxfiIbcTFxt4BnUzVOo1PTSLKxVrCLfmD1xcdmuKZulVXS1NCWUE0ywMTzW6sPIjByiu5Lfj9T3LjfCWqslRGGumG0KxOjWYh2A30iYHngDjHCnzGR+zVKumrqVjVVS41LUDzEzyi+M1/VrjGapGjTo/C6MzDWVkyAJgSRE2kb4884Hw/N5rvj3dFe6TWQAskDcAXkxsLYJriw2+yPauzXDKlBsw9Wv31SuVYsKXdgFV0zExtp+WH1OB1mbW1adVJ0dJbRrKlQ6g7C+3Llj56p1s0LlKIH+pR8rb49S/pBxevUq1adRhoSmpCAsRJaJAa6xGwtfyxLXZhNvlG34bwqrl1o00cFFg1CzNqYxsoiAo6T/mbOZNamaoZgs0UFqgJ3ZuzgDVq8lBER+LHh3aztBnKtdwVVyKjhdTyFhiBpU6Qto2k4i7TcJzWWakB3Td4mvUNJG+0wLgzPti2vI3Psj3jimUes9PSVCCdatMzI0svpeQbEGD1FZV7JszUfvPDT7ybmWVnZgknyIE8ox4lkM9mqTKwamCLzTlWE/6hFvmMeo9ueNZmnw/LMjy9TSKkPoLfdkwCBIk8hGIpLsxflGo4hw9quVag7CmxZSGprqC6agdYBjbSBfEfZ/hrZanXU1mqVK1R6pqMgSGZFXYWiVB98eI5PJZmtlcxmYRe6Pwbs0xeDMgEiTiuy9WuAS2hheAqiT5wVPLFbj5Jul4Pen7NuXaoHUF6LoQCYDtF16KSJjl54LymQqUalMB07lVMiTqdyLseUDkJtf2w39J+NOXqU61VVQICiM4j4okA7R0Fr7YxbZ7NZ2pVLsupUd9TEtOm5USQF5QoGFp9y3XCPW81wl6mYSq2bY00riulM0hYhdOkVC06YJt54sc1wvvq6V1dQabL66bakaPmD+hEfOobME2KC5F1HWx2ONB2V4vVpZqkoqd2GYamFgROx5Eb2OJcbqxufdHtHGuCO9Rq9KoFcoEGokKg8WpwAD4iDEna+OdpeF5bN03SpTTvNDIlRkVjTJHxKZkQYNiNsYL+oXG6lXP0csjU2y7CnqYPKiWOoxsW0ixMxjIdpcjVo13pUnQ6W8LMFIambowgdI8sLXkOT7I9uqcMFShTywYCmtPu2HwkwoAZQNoI2NoMYFy/ZmoO5LVZNGmVCBmCO+olWaOQnaP8+L99VpjWmksokaSQZH9pVQR/nG+7U9qG+xZRKNdatSpC1dFVdXw7tF4ncc+eFp9wpeUbPPZWu9GmgzLUqyuXaoiaw3xgqU2jxAweajpjnDeHPSyq5dKgqOGYszqaYcPUZmECdPxECNo9seLdquDmhV7ukKFWmVVkfSNLAyG5mIYEc9jivyoZIhKSkEEkAAA+0GZwbiu43Pwe0cU7I1nVadLMtSQVzUJDNq0ELKjzkHe15xfZWgy03R48RbToDNCkQNRiS3Mk7k48+PayqvC9KVlqZstGjvPEF1f3RNh1vjJdq+GV6dQBKyNqVH1m4afiG5NmDDntywx5G7wj2TIcNNPI08paoUpU6RLK6BgoAJndSQDBvBjFdR7K1gvd/aGCiur6gzajTCMNPkSSNrWnyx4+tCppsylgPaR7Y22S7W1E4Wy/aVOb7xECkyyoXQGOZ8BJBPXC0+GFJ91Qb2q7H53MVNQaiqDwogLnSg2WAhudyeZ8sN4B2RzdBj/ANJqbeF0JqAOhOx8G/ORt6TgZuyE1GFWvUL60DRAkNVCzcG+hkO+7YF4x2V+zspNaqtNg0OdPhdZsQBcTG0WJ6YJK7Db8fqX/EuxVU0RTpMhVXqsNZYEKxpkCNJM+Fvn54Ay3Y3P0g3d1KQOpbamIJkESCkGLEGDB6YL4RnqVVaeVqZs1KxNSnTIB1AGnrBYm9tAggyDa++JKtINQq1Q4qaaVeKqNaRQQAkA+BiwNiAcH4LfcXa/s5UrUBmquhcxRU9+FJ0VFUTIkDxRHLmRyGPOny5I+6jbmd99t+X5nG17UZs0qGYCVPu3NEEBiywdfwEkwDAuN4x5bnM0VqHQTYwP1EeXL0xzayWy6p1gsh2IIP4Zgjkf50wsUmbq6m1dQJlwD8vrOFiUA/LZtmpIuuoytUcFdZK2IIhPnfywSXhW0+EAElTHQnnfFb2Z47RoVAK9Dv0bXC6isNbxSATy2xos/naGZacvk2oqAQ33imbEyJYHaRjrKKtHGGE/mZbs9mdUCo8sYIBgW53HlB9sXedSl3TlRJ0MVYdQCfbBnAv6eOzM1IBSh8NR2st2UKVEnlc3tfe2AOLZCpQapRzCgVgDq07XFiIF1IO5+mObj6rOskksHRT1lgXPIqWBO4mMUXGM69F6fduVIJYwBYqQQYI/TGl7HdpaI10q+SXMNKkOX0wNIGmNJ5/nir7T5enWzNL7s5ekWZj4phWKyNRE2g7qYkWO2Oko+vd24/Qxpwa0038/v60cz1VVRFFF3LgNIOw622mdowNQqAtAQr4Cb9ZEz1sDjWJwJ87QapkqQRab06QRqrFm0iS7NpHJhYD8MQTij7TZL7HUZVJDU1dTN/wAzHnv8uc4zpwe6y6yj08cgFDLQ2tyCskgCZm9vbC7M1vtC93XzOhEGoa4iWjaeZ03xpaPa1czlxQTh2XV6iaFdAAwJEag1jMgG++K/J9ga9FVaolNmlfC5BEEN0BEyI3O46zjLayryzemlavK7lXWU06hVSjAGC62B5AgdI6csdMCnTMASBJjcy15JG8cser8X7MZP7AdVBUrdyhWpTEEto8JPUapEHHmfA+0rZSuaYo0qylCAtVdQWHfa++NxjUXZz1Ut68Az0jTcO+aFMFdOhGMtJMgqDEGQDJ9cWdXhjNRNRA5UQDqgEnbUvUTY/rfGs4Jn04grCrkcpGqCLrpYAeIALIMHk3LFZ2V7OVq9Xu8w9Wll3pl0KVJG6jYyLF15W1D25yg6R6IvTd3jGO+TL06LBgGALd2xFpi6kj1jFRm1YeHUVlyLH1t15Y1XbLgr5WslOlU70sv3TCxOuwB5A6he8enK441x7NDK9xnKOW7tlKlqa3BVZWCecgX9cdVF7Fg8kZRjqPczI//ABNWkLt+EMRMm4sJ5tyjzwBmAwI1IRJBMjcTscb/ALN8LrMsN3dNT4h4PE2mBc6gwFx0mI5Yru3/AAilTanVov4atNiyE3RgswP9JJ25QcYjF3bPRqKNPaZPjzFNYiLNfaOmH8FUVEBZz4bEEk2sbHkLj64tezvbnOZYVlpOoXVPjWTOwv8ALDuDgVK7msaYOZa4AsHqsASAHEHe1xPLF1K4M6GlKUfSrpWyw4nkFohIqKxMnYA29+h38jjPV6bGkhVC0g2USSQWB2v0NsauhwFaGXrkkVKp+zsoAix1gqFPvMf2jGS4Vx7MZTMzl3NMw6kkAiAzcmEDFhCk7JrqLmnG6K/LmotMqda1BAhw1gTJMMLc/nODnLLCtd4EEWBiDBkX+WPSu0Gar5mnVoVqiQKpGoUoYhWaDOuLaJGM3x/Ir3FIrpNSm1SkPCFlEZlDHSJJgLJM7nGZRbeDScaruUeVpO06VYyz/CCSTG0C84B4RTegumrSqU7zDoy8uQIHnthuT4pWpPSqUWKsHLCNgTTHL5/LGjrZnPcQpmpWrCr9nYsgKKCOrAwAbDY8xjclivZHHTpPPlkDV2iQLRO2A0U1tYVDUJdQEAktKCPPdR88bTLZRamWUV6vd1GaA5SkPESDJOiTYk6S3TGO7YcLfI1KTUs0tWTqFSnClSARDKpOkwd+cHbDTjVmtVXVeQ9stmsllKZZKtBpZ0UyCHVhJ6mwBj0xLW/qJXq5buMyiVATK1AdLq15LLGlplhbTE4qqvF8zXJSvmKtRROnU2rkJI1TFpFsU2ayu4CsQdfL5cvlhXci1I1SPUv6YV0Ofrait6XhmPimnYT+Lf64H7Z0fsWa15c1qGrxB4YSd2AOzAEi3oIx59x7P1ftPfA6XBUhk8JBKDaPe+NjxLNZfNLlXzWdzBfuwCnxgOHddQsArNCTMGIN8WSzksWkqLLN501uE1q57pnFemrMlMIWI2130k+PkBv54wwY1YWYbyPL16Y0tWtRp5Wvlsu9Rg5pPFS3iBvpWSDIBvaw9MZfLZgKxGkg3j4ee4O07demOUkm7NpipK4kECZPMYWDKlJXhtGqw5m3lvjuLYM3WoaGUHcMR80JxqMjl3LMtKPCpJJO3gBP/wDWM/xb/qGKi1AKnxobN92dvQ29sXmRULWqqajEhGBKkiYCiPnb2x1ml3POufv3N1wt85ReoCwdNCs5WYGpWYBlN7ib7ScU3bPj9PMV6dUppV6YViLm0kg7R8QE8vbA3E+Lrlqil2bSe7DSzMYWZ+Imw6DB3a7Ld61EoJL6leF1Ei20XDRzG4EYzBJyS7dz1OXodnnVfMGmVqUlKAnxWkEWi7CDFxixFKq9KpVYaqdMldaqIEjwzp/uAsfbfA3a2jUoxTYtBWVbVIMG8EQJFpXdTvj1DsZx0DLVKGYC6HUigiIDFPRDVaip+GR+KWJDx0xOLSeLPRryU/8AqlhLHGK4rzX/AKWf9PVWhRqI1QC6vAvB0xO3l54w39Qss4zLM6+GoGKtaGASOXPadt8XH9Oc05fMpUYM6voYiLkSCQRymdrWwH2xzSg5UOCb1SR1UQCPqP8AGCm1KqPHKKemY7MUKmWSn3bNrCLUJUDSrA3GrY6QVnzn3vsr27q3NeXXQhQAfj1DSTeCSQbAC04N49k6WaXvRUqU/CoKA03FpIYhW7wAbmRYgbY8++16czTkylKqm6wCFYX0eg2x5tJy1KlKNNex7ZqEVUco9T7QcdfPUaWUo0mR2pj/AKltWkKVPkCV+o5Tjz3iNMrUTX4WHehuoIPP3Jxb9m+E5msneUwqAGUqMwRZsRE3J2uJHnih4jmytWpRrhi6MSxkSWkybWIuDa3PHqUqTPM9LfJLjn9jQ9mOK1qTqaT0Wps+kh3RGa8fjK3KyRE336Y31LMNToU2UMxGWr+FPiPioeET10+2+PKIUIKuXYsiMGfWqq9MgyAG1eJSfF4YInysqnanM6dJqaUhgo3YAkGzNMXA/SDfGVI09Kqo3HB+E1uLU2zNZ0pkhu7FNYloPiJLGxPTzPPFNxDs1madA1nDFaZ0tqs0agC4HMbXmDNtsO7O9rUo0i5SoapbxNq+IXMEE2iZEC95OJu3Ha6qoqUdHhqUwq6rg+KWYXv036Y1uvkw4cpLksOCdpBSFKpXqEpDArpAuWFp8/De0R0vjN5tPtNN61KpLUqaNVQKQCoBpk72IChiIAMki84yWZzr1GUVHZoECdhbkMajsPntGYTVGiqDSqT57H5/RjiN9yxhSCezPCaVXNMMwSKWtJ8WnURT1QDuTA+EXM2xddoezlDLPXqCsq0l8VMBpbvSupKWjmYKyTspnrisr8KqtmYoUKlelSgnuoY2NrbkyL77b4j7V5ip3E1lqKBoWmtZStSdXidlIAFkIEfpjU67l0ltjjxkB43xd0qjRUZmRV1E8pvpAMzAg7fiPU4B4XkWr1KaUyFDEorOYEtsGPr85GKbvrMTuTIuY9Jvytfpi27KcWr0HZ6EagpAPdl9JI+MDdSAD4oIHMQcYWMI1JKSybDjrZqhnDRYU3ZjqpsVuS0en4uftiv7T5SoW7oGaympqQPsC5YnyBiZMDfaMC0eN5r7vN1GeotEyS15vcA89zfla4sMAcN4icw2YNV9NbM1KbK021fekKeqzoS+0g4V4ZiMI3wCZqjoSLeGouxBF0PMWxp+zmchKyJJYIGI8gWLHrsI98VvaPKVBQLuy6g1JWXUC6wNImLWAiCdUEWiDi67BUadTv0Wv3WYYwl7MsbdQQSTN99saT3I5y01HUyX9HiGVzNCplGWXqUwabz4bKIm8gykx0Ix57x7Kd3SEmWIpkwZj4gB66YtAiRjV5LsPme7c0dIYavuy0MTzVY2NjGqAcZR82ndPqZ5DXV1vqG6liLNZvOx9MYuSllf0fU6OhLRbjLNcd7u/wBsETF5OggG9yQOvM+W3rhpr1BpGpwIHUdLe362wBUzQ02WCSxbnMnwiOQAtzJxZ8Po1KiM1PUdK63G5CKygtM7Ake2Ny1EuD58fh2oNdytrM7LLnU3h6bQQBy5Ri0y9S5n8NQfKR+oxU0FmnJJPiAsd9+fyxd5fJOVL01Yi08oM9T6H0xZPg49NtN2sN4+g9M6GYkSCABtsRqtvffEDk131KzeTBDtNv12HLBVN2JJaQYE7G46GcFh2c7lrR15/njhqT2JUjOlJOTKulSqR4Q5F/8AtkxeYwsXdPLVTujnb8LdBjmOXWl4O5Q9ocmtGrUpoBpWsAoHQpMfXElPMP3zOFALgzLE73MW8sVa5xoYkkiNRB5keeIaHFGLKAByG55/849s0eeMXmjVdrqGutSFUBhpcwsjmI3/ACxYcL4r3dShSr1GSlKsFU6mMFgBMSsnwzfyjln+LZlnPel18J0mG8SgLMldwCTAI325YgyGdCLUzkzWUqlIQdK2jUBEeEGYk3vzxz2N5s7ac1eVj+eAn+oWZZ824FOpTpQpp06ilSqsBsp+HURqg+uBuC8bqkrT7wpoBBYGJGwDG0xJAn0xXBqlYlmZnckszEySdySeeIsov36wOk+/PGbvB6JLbHd4Nt2L4j3FUMxXTUkEm27mGM+m/ng3tbmaNatT0OpUFwCCty3ihTPi5ybCw3x59xXRpUqwMs3hg2ELB1EQwN9jbTeLTa8FRaf31Qg+Bys7kIVWPIFzHovmca4dnPR0urDa/wCjVdl+Jq3D6lB6iComotqBXuRErVZwPFpaCqi5ZgJtjzishIJLFmMsSfWT9caXi1J8vlUoSC1djWrvzZh+A+QZgfVRinyuX1hgAZA/XEczs9HY6YTwdqj0AQ7P3bae6GpnCEfGqgk6ZOmw5i8baPM1co9cjNZV6NZQoPdrpghPCWCw3iA5GYk3xjuD6lrAq7Uyp+IGCBzPsBizp8SZ3rVjUOsDWmsy2pQAtySTpEHpY+WG6roihdX5IO0WaLZmsAtNaYITQOWja4/EDIJ5knfFTmmtfnf2w/LUwCPWD0FrYfnqMOV5CBik7Fhwio9MqRvIKkrIsTcSIMHl/BBxbiLVqz1HgeIhUAEC58v5yiMNoo6KXUhojVI3kmFiZ07MT104g4TpLFG3NpPXz98KJbIIDOFgiTuv1sZ5eeLKhQLE053EH5C/zP0wNVpmk7eUj2IN8LPZo94Sngsp8Ja3hE3JJ+ZO+KjDct1G2/pvxNvtCh6aML7W0hQPEL/keeBP6j5pnzRRalV6enWqu0xJYQPYWm97zvilyeVNPMZfSWJAWo5NgpZZUDrCm5Pn0xBxnidSpXaq4AKkpAEQFkAHqY588G3fsSNfmAOTEHbbF32Zz1Kk6h2KINRqMJ8QtCMBeLQY5es4DrOj00K7hoYeuCuGZWnWrgDSCoCoi8xElzzLEyZne3ITJS2ps6JJtWW3bTjz5inSSnlUy9JlLBQQCVsNRAggG0Azsd98Y/M0zCki3Ty9cHV88a9XvK1yQLXgCLKB0HTBXEsnopoImVePzGMbn3OigT5Ljg1uaiFw6soDXuwADFpBLAhTO9uuBcjnKQq6zOksPgkHl8MxeLxP54rEcSei3OLTLVO8eWBBVPAY+GARM9Sbz1vyGOqW5+k4bUmnN4Nf/ULtStQJSy7OpCzUdSQSpA0oxmZi+8wRM3jzrMSDB3kzO8zc+d+eDeJSHdYjxE+d7if/ABIwbmaa1cujaSHQ6Z5EEWv1t9PPHNyyeiMMYKE6mMDfy/bF52Uzgp1YqErTc93U/wBrWYesX9h0xXUy9MFRYPBPnEwJ6Xn1APIYJrUdIVlTwmDM2BvYjl6/5xlu8FSaygmrQWi70aiodDMrbwYMat9juPUYWZp//j94yEiZHkNvnisz+ZLuGIiyg+iqF+dsbTsjwypXylemXpqtVGSmarqPEpDLA+KJUXjY+WJTWbJJQlhozOU4gWWbIo8JOnVA0sdpHMAfPFn2e1Kqst/GCukyTcchzkRjPUqAVaiVGA0VIJHiEiRYjcee2LzhKqVVVl4cGw5hpAjrbHY+bqQS4Xc3C0Kp/wC3xD3Vh9MLAp7Z05vRcepXCxx2x8noPNRs/wDsbAWVPjX/AHL+eNVS4atRCyioS5NO5UQdIPuTe0jY4ztFU1CHuCCAUN/KR+uPTJ2YgqsuuLZI5ZAz6iKpDaQdgS1vfn64fxLiK1shTkkMlU01QRCqFmbRM6gNvwYi49nnq0ilRyRSkJ92AfjspaZYctR5YzVKpFjt/L4m51Q04Rb3NZ/ou+D5gKTN5BAHnFvrgh6WjSYuxEH0YWxW54rK1Kdgw8QHIxcYfw+upOpjIEwvS3xeePO13Pfu9Lj3De1fBhlmSmDMgMT5mZjytirzPFahXRpVYUISFIYgNqEknrBxYcbzZdUZ2qsPCELsDCjVbbaBYYo67ySep57469zzacnFOi1fiRfLoGaWRyDLEtsYMn8JBi3OmLYZls2aTGdiIkfzyxUq8YLyY1zM6VEn0kCfSSB7jE2m97CamZAlkBB/ETymRb1Bw6hxBQhRVALKw1MLnUsRbbqD5bXwPVXxlR8IAvfmoP8AnEWUoA62Y+BAJggEyYESCJm8dAcRwT5LHVaWCRLgMB5ny/l8GZ2uKhLEjbl5Yq6FZlmDuIOLKlktKzUA8aEp8jB6b28sVoKS4K9KwOrWJkWOo2P6z59MKmCfF0iccyeXao0KuoC5Exb188H8eo0lqHuEdac+AtqlhuJ1cwLecTjRg59u1AjTdhcxJEn9jgbiVqjRcEJB6jSuCMnS1IzIviQaj6C5PsAT88M4io1NJgAJH/oIA9/1wJdsHqZkkhhIYACQb/P6YT5gkyxkkeLzIsCfOMRjLPo7zSdExq5T+uIScAkiwZtMGmTuD5zywWmcdFVRCydWtRDTP908iBYR9cF9pODLQFI0w51rTa8mdSsSIG+wwFmso5iARC6oO88xG87HGWkzSkMonWAttQYgXwbVz40IjSGTV7T/AD88UQYgm3O84sqQYhKxKEaiukkTIA3G+kgm/UYjgbWpSAapgNH4v3nDhxGpqDaogggAWkdV2I8jhq0Hdu7RSxHIX5xPkLi/ngriHBKtP8JZQupmAsOo9uuNJ1izEmmyT7R39QCyA6VHRQLAT0FgPKMDjMukoRBBgjoRY4M4IKYy+YNW092EbSTDSSQCBYwR8xgunwcZioKneAKyjXHxahbbzgGTjm6TzwbU/TfgCHiCyxJA2/NfyxZ5KqkMG2g+xxQ5aoUqi5IVogncAn98WfeVHqsrDw05lovoFh62i2MTgdoTVFn2eyK1WAFMGoFZ1l2AJU6rgAn4QxgbkDriv4dxKnls0KiMPAxIZQYPkD8RBFrgRJ9xkPdZlShNmBB26H8jHni67U8OBPfsxAVVWNM8zB3HXHXdVLseR4l7gfZwai/cUidiVLLYTuCQBbaN774u8qjCqishQ6qbcrgtYiPTB3Yfs+FqUizgrWZVIiLSCRM8xbHoH9RMnTLZV1CK0lBcCRK6QT6iB/uOLZyno3b7nmi8PZr90h8yyz8jfHMelcf7J0zUUodI0LtblE45ib0bXwyr/J4ZRqZqpTemis6FlJWFMECxk3GIjw2qnidGUAiSRYCeuC+AcTFJnR5Oo2K84nl6Xxa5/idFlamdRBBBgTaN/bFbdm9qol7XNROTQ0yJCrqhWEksh+IqA34jYnGdodnMwDJpqRAN3WxPUTMjbGi41l9KmhUDNCIwcAw1gwM9f84hq9oUB06b+uJubCgo4K+lwpwRQZaep1YmIJWOc+pAwKez9Wn43C6VgnxA88FZfP0UqNUQHUwIILWEkGZI6gc8TZriveaZKBQJ0h1Oo+e9vTriXI1SfI/NZLv0FMalqIFNQsoAkhyIvfwkDrIxWcU4E6IrFgfEF22nYk9JxsM9nz9gytbQp11cwDf/AGgWj/Q+KPN8TYgppBmD6cwb74JsUssj4j2UVaa923jHxc9XoJAGxOO8P4R9l713ZHBo1FKm3xDrJ8sNHHWZo0gKTGq/8nyxBxXiLlTTKyrCxg3gi/tGHq4JSors8qlQykkkDV0lUUQOp5++NF2V4bSNAM66i5JIO1mIH5Yz+bUFbAjYmesRtFrYlTilSmoSmbDa1/riu2sBJItOL9mqapVqq7ggM4XwxaTG22Kz/wCSLrSSppCUlOiNzJUmTz2/PElDN5mr4SzlDZiFBsbG0XtNsHvkagU0+7ZgNWg6f7uZF4Pphdcir4D8pw6hToqYAJW7X3I8j5xPpiVuGZeooFQsx5QW36gSfO2KimjlRarHLw29BjqUqy2CkTeSWHn1xl/M1SJDkKdHMJTps8OriodoUjafQH1noccyPCErOveGEQeKD/1G1GPQBY+eJMvkand1gyKXYDS8iVgzA6T16CMBpwvMWA2HRh19b4t+5KNE/D8tp08gNtRge0x9MVadn6bVK5SDT7rVY3psCokCbiSDiubgeY3Cn2jFrwHL1qLs5WSyFCrAwVbcHrticdxXsTcIp0FpU9Z8WldXibePXDM9k0LTS/0/CxmZgm/lB3/Dji8LJ3W23PlifKZF6Z1LeYBEH9dsTdku0zOdRQ9XxEiRDGSffa+9sMAoJSP/AHKzyBB8KL1J5mLx7dcaF+BEuWmxbVFusmeuGnsurEklhN/CRHygY1uRNpHwBKKIxrCGaBqAbxCAYMdPTrixark4uTBBF+8Ij5xjr8GmkKfeOAL6h8XO09MCU+zAX4ajecgfnEj1GMumNpLkeE5N8vVCnUFJZzeVVvhZV6LEE3vB5wAeBGhTDiqREwpvDKBuLjc8sXGR4YaJLJUaSCGJEyOY9McHBKZHigmZkSOQ5TiWaoxuayoNdhRMqW1LHIE7ext7Y1Fanl+9RCXUkBasbkWhxbfTMg/24MXg6D4bdYtiWlw5Fkjc8z/kYSdlj6TJ06VNqynx90pMs6xKqfCbcyuke+LPjxoVKJWgUL6ljxgQJk7tv9b4vKWUpqukKseg/bEiUUGwA+mLZHGwfsvxAqpphhroOCjciJBBn5SPPHqPDu0eXdQzVKSgENpqKxdDv4SPjE3EdfbHnQUfw4d9PlhZNpoO0fHKmYrF6TFEACqDuQJ8RHmScLGfthYtrwWn5M0ex1Mi1R/WFw6l2Ppfieo3WygfLl88aNi3Uelp/XEbk7QcTcybUB5jhneRrd2hQgmNgIAsf574Aqdlkkw9S/8ABf2/LF+JA+Fp9DjgczJH0xE6KU9DszTWDqaeswfmBiSn2fpSS6o0xBIafczf5DFia536fzbDjUneJ9PphZKImylPTphdMzAkX6777XwM/Asu1yiH2ODu/jpv/LxjgrDaxO94/bAoEnZ/LTIQA9dvywUmQpjYD5n88SLW3mCOQP8AxiPVJ3HtH7YWCRcqvT53+c4jq8Ponemh6SoxIWAG389sODL/AGjbk2IBjZGlzpp8hv74kSgiiAo9v51x0sP7f588RvUH9se8fvigkWkOQEY6o8iMQ6gL3A6TjurpP6/U4gJYHy/nTCI8/wCfLDZPUg+cfpjgI/uwA+fPCnzOOKRyJ/8AXDWqdSfkf5/zgBzNHT6YU4YajeR6WOOf7ivrf9sCkwOG+wxwL0g+mOGeQk+X8jrgQcVtsPljpHl/OmGwxGOhCb28/wDj5/LFKIsOgxwR+2EKRG/6fPfDSIJN/kDb2m2ICTSOnWcIr5YjD35+kf4w8LImDigQQdMLQNoxwk9D/PPHHb0jADu78sLSOeFqHT1/accZhE7Hb1wB3SMLCLRaYxzABdKgsX078rH88ObLL0+bY54mANvSY/TD9G5kyBYXuedzgZGtk15MfniA5dto8xYm3yAn3wQxcX03PSflz+eIGqvzU/M7e+AEKE7h+uw/+2OdyBaQDFtxHtjq14mQb+eOnMKSZEDfbn5RhQI6FEGSGvex6/LDvshJvpHrOGB+YJH5/lt+2O088wmQWHO0fpiFGNlwskgfvhn2MmCFMHBFTMowmOewmfmBiQVli6sRyMfrOABzkNpBHsD9cNqZQLyEdRzt5YKaok3SJ8vriRmbT4V/nvgLK3ux5/I7fzrjhowJ3Bj+b4sS5N9JBNrMBhhESxkRtDSf2wFgQyw5EcuZwu7J2FvXBeombEkzfYb84t8xzw8QsWtH9v8AJ5csCgndczaeWGmgRcGN488H0aakT4BvHn8ja2+HplBB2joJjAhWGk/Ik+URjlSid4Pyn9cWp0zcDzPrhvc79b/i/wAeuBSrVj6fzzOGrWImRvtby59cWb0qgtcx0Av6bYiOXfULH1gD9TgARWPrPKP8RhtSmek32sMWJpECWv7T777YiqMgtKg/6hpk+8X2+eABQ7TOhp/nO+Gms20H5f4wWELbAEydj9ZnCp5dpHhJ/wDLy9sACFjpggfIY5TdVm3rBwcKJO6MR7fviCplhMx9QfbAEaVbXBv5z/Pphd+JIv7f8YdTy4JsrR5LiR8vciHHmR+uABnzJ6+xj+chh4zDcxh5yfMEn2/xbHKuXAE8vfr9MAdTMjkPI2/xbHXzJGw/L8v84ifKmBBMeo+X+MdXKkzYEjlOAJDUnYx7D98LES5A8lGFgUtO8hbddiR/NsR9+CIYEdLzfpvjpbVY6vPwzP0nEhyqgXA9YAv5HFMEYAmTpFrbz8gbYYayncj3UnY/PBU+oI5Hp6TiKsyTYt7RY+sfycAR1Bq5qY8o/wA9cS06un8S9bHygbH64VPTYCZ6WOw5mL/PDTl78zfbp/nAHSS1xHOCIv8AXDNQBsVFp/k2x2qfFt15H9T6YbmMh4bBT7T+s4AcUJ/DqnnA6Y4yH+1ht/ADPngcVW1A6RAtH05nyxLRrtaWI3tb88CnajNzA0zEmx+V8MpVbenkY9rYfdlg1DJ/nyth9FuRII9b35HEA1EUqIYE32bz5nf6YeaIiAQfKQfbliKoDJnSq9RvHIHrfDFpjkCQNjdr9fywAStMLbVB5gDf222wqmkn4ZtJmfKOY2wyq76REgWiR+eOvmzNxMftytywAqtNRYgAxbULY4D0qRbkP3PzGOU8yIuQGH+m0f4xIrzBbSV8kM/n5dMAQKYF6mobkaZNvK/0/XHHzH9wF+kSI2t/zghu7Jl2vvYsIv674d3HhhGgT+LU1/XV9DgCNMyDYsARAN4v5mRO2OUXO0jl5j5bYnUHT8Q2tEfzngeujEfDJJ6/W/ucUEjsvMqxnmBb+HDaiIRAg9BE/wAGGU0EwdUxzk7XgCL+nl64VWg0yCdPmDMR6jn64A5VXrSuBZgBf26fvidKbNF2BHKY35EDAzObmD6qJn64731gCWWQYkMLEbR/N8ATFnGzqRP9tvpBw4VmO3dtzkEz8oMfPEMAz47c/F9TIjCp0BY6xHO9ufOfTABDOwEab9NR/M3wNUdInxAzsSQfXztzwQ6qTqDCBH4d/Pr9cCO/Qx6C37/TAElCqIlGDCdi0n89sTsW3gAH6H0O+BlQMoJIYGRaDy33x08PQ9QBMQxEdbi3/GBRz0XJFl/KfK37YVTUBekp/wBrf8Yhp5EM0LVeRffV8iQP1wYqsLF+UwQJsN56YAbTy6EXT6n98LArd8OdI+5H0C4WAHmmqm1RhItKzP8AJ5xh+UCgltcmLnTynzOFhYCh7mdgByk8/aPTEwyYAuoY3O/5DYDHMLAyyKjSNw4YWmQ2w+px1Y1BVZjbaT03wsLAozMVVUxq3iPDuZvzthUHDWWBe/h+m5wsLEKSVBpEEi8Ab35Qfl/jHamVsPuwxA2Bj1Ezv5nCwsUjGNTt8AAG55xbz/kY7lqeoGLATIIEGB5HlY/vhYWBBneAjSHt107fX9MOVh8LOfK3P2v1x3CxDVDW7vZmknoD188OFJRPOOQnmYN8dwsBRDnKLQCFsf8AV6eeGIhkAhhNydU+2FhYtEshYGfCSRtfbyw4kiCY0wLbmf8AnHMLEKMqVwPwAbjc3287f5w5XTV8TCRvLGfUcvbCwsGVBdICZDaj0O35Tgh6cTOkgmOfy+eFhYEBKaOo8JECRE29hGOq7XEi/KBG15nHMLAA3f1JILfiI2BBvAsR74eWqG7BWVQeQ6b4WFgDqOjGNJHoxj5TieqqDZiCJF5OFhYAZRdp+IAHoOkzjuadUh9E9YMe/wA8LCwAlzymIt7XA9ccEMbPJ5yDMevzwsLAoSMmnP2udvnhYWFjRk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8100" y="0"/>
            <a:ext cx="4772025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xMTEhUTEhMVFhUXGBgYFxgYGB0gIBsbIBobHx4YHhgfICgjHh4lGx0aITEhJSorLi4uGh8zODMtNygtLisBCgoKDg0OGxAQGi0lHyUtLi0tLy0tLy0tLS0tLS8tLS0tLS0tLS0tLS8tLS0tLS0tLS0tLS0tLS0tLS0tLS0tLf/AABEIALcBFAMBIgACEQEDEQH/xAAcAAABBQEBAQAAAAAAAAAAAAAEAAIDBQYBBwj/xAA+EAACAQIEAwYDBwMDBAIDAAABAhEDIQAEEjEFQVEGEyJhcYEykaEUI0KxwdHwB1LhYnLxM0OCkhXSJFOy/8QAGQEBAQEBAQEAAAAAAAAAAAAAAAECAwQF/8QAMBEAAgIBAwMCBAYBBQAAAAAAAAECESEDEjETQVEiYQRxkfAUgaGx0fHhBRUyQsH/2gAMAwEAAhEDEQA/AL3uz0PywtB6HHoDVa2mdSggkM2gwIO5XVMRzm3ptzLV6pZw5U6YAKqVveRdjMW+uO/V9jzdH3PP9J6HC0npj0jWeuKXtDxerRNMqtTujq7x6aa2XbT4T+E3kwdsSWtSujen8K9SW1PJkDhSMajN8fY5SnUoVqbVKhKozAhSVDEypIKk6dMTYsN8cznaBjSydWmVC5h1ViULQCjMYAMyGWI88T8Qjr/t+p+rX0/p/QzE4U41vBuKmpl3zFXR3amoyMqxNJfxFSTpazWnkNtsQcF4hVrJUVloCtTdQxC6l0FAwYXvN1meR6YfiFjHJl/AzW63/wAefv8AczWFjR5Pi7HLUa9SlRZq/dLSULEO5MhiZsANUjoRGJOI8UXLM65ijSb7pqtNqaAa9JANMq06TLLeSIPKMRfEKrZp/wCn6m7auePpz9PvgzOFjY0fDUprWTKjvFbSqrDahB0ifjEaiSANhbEVDOU2zZoNQpaCH7t9IlmQIXUiLRqP/qca66Oa+Dm7p9r/ACMnhY9F/wDjqH/6aX/ov7YizGToKpY0aZj/AEoPqYA+eNdX2OXR9zAYWNo1KjBP2alIE6dVOYkCTeBIMi/LlIxV8Qz9GkFZskCjE6WVlg9LWInoR16HDq+w6PuZ/CxoMhnaFYE08kCAYPjQGfQkHFoMtQmmr5YK1QkASDEKW8UHmAdpw6o6L8mLwsbStksuGZTlj4RqkH4haSPFNpvMeU4FylPKVQSmXdgDBIJt7ap+mHVQ6L8mVwsbJeFZYmPs9X3DD8zgetksoFUmhW8UWEkieo1euHVROizK4WNBQXJVGKpTrsyxqABkTtImRgynwfLEgaK4J2BVh9YgfPDqodGRksLGopcMyj6NPfeMsEMGDp3MlYjoefKcDrk8kdmzBvFqVQwen/T3xeoh0ZGfwsaQ8KykT3lYeqH/AOmFU4LlRE1qgkEiVuYAJtpnYgxh1EOlIzeFi4y+WyLuyJm5dF1MsXC2vEf6l+YwTQ4PlnsmYJMx8PP0w6iHSkZ7CxccQ4IFpirSqCokkEgbXj3E2xT40pJ8GJRceRYWFhYpDuOYWFgDbNxB0C0jpWtVdlBB8IgCXBO9iCF3kgdcHdz3aqASUEC5kryknp+XptT5CnSr06ZrpTVnLNTUFhZlR/7h4tJUkeRjngvsuPu6kU+7GoxBYzynxE9MebtZ7M3RJm+IJTdUYNqbaFmPM9J2GBRWFV1ejVKj4J0yjEhWAMwdQkgbXJBvbGU7Cccr1Mzl0q5qrUZ6dY1aT09IRlI0w2kapWTYmMabNd3QzQOhT3rWIZie8JFmXVERDC2498RrsWLayh+R4SlKstMEsdFViGAgl3BdyepIAgCAMNy3Znu1pIHOmlWasihRaZ+7F/h8Rj1wu1pRdDMiu1wJ1i3OCrDnHzwF2szlSjwsVKbNQYNSkruqmqA0BpJsTbE2Kkzp+J1LefvP8sLHCQgdQ5RK9YVNJWytILU5m2si46luZw6vk0o5qrXnRronWoTwtok95qBuwkiOY+eK/wDp7xBszSza1K75hFqaEeoulihpiZSARcnB+Qp94QzUiFqK6oxZjKaTdhNmYAEG8jnO82oPW1Gnnn/H8IfR7OD7HSy+s/d6Wp1AIIZTqVtJJHkRzE4bV4UMxqbMnvPuXpwiFQA0azGpjrJAtNo2wLwJh9pCrSI0FgTrYgQCNjbe2Je0jZqnmst3WbYJWrohod1TI0hS1RtZUtsv1xXppYLH4nUfqvNv6vn5fkQ0FL1aTfaBV+yaiYpNqcPT03IMMQGUnSOdwJwzMZOgq5ar31NaqVO97wUyTUDF9YKgyA0sLzGL3itOagULJZZs0EQ128rNEjrfFNx7QopaqQJ0kQHIgBjHrMm5v1vOEdOLwJfE6qynx7fP+WaDL8UpOAVaQWKixEsBMQRvGA+KcSp9yxWGMagrKb+IDUVIBgH25Yq+K55qXDBVosaEPTBcKHKKa6q7AMpBOknkcF9ls932VquMyc5DuAxpCm0aVPdldCgm+8fixrhnDLRQZGrq78tLE0ixnn94m/r+hwXw2j3uXrBzI1A3vpYg+MDqOY5jzweMnTRKzFCtQIddPXysfCYuthBjlEAjD+yVZSXVKTKDBJLahN4Gw/XG27VnOMakkyqpJTy9E1qyrKE91JHjO4g80E6vy3OKPsNmaj5w99UarUWp4nYAeJ1LFFA5AFfTbli24Zx6o/EalCtm6aqmYenTy5y8l0iViqBC+/8Ab540lVaf2rSqAMCjEgxP/jFwLE36dMZ3G9pXcczBGbCr4ZemzEbsYAE+QHLzPXAhoDMqGpqA+xA2B6HopvB5fCbRBXaGrTXM+JGZwEbwvHO3h0np1w3t92hbKJ3eWp0zWam9QlwNK00jVaRrY2UKOuLdVRNt3ZV5yqFHcofCD42NtTDr0UXgepwa1VhUy5VrGmo2tBYgyvOQBbyxd5/LUqy0Sw094s61gAk6SFLQd9x6eeKbPZijT7kurgKtjrHKowv4LmemG6ybaYV9ipvK7VElFabiNqbEfELSp5gdQRgDi1ZqKfZ0ZtbQarybD+xTy9f2xecdd1oivQq0qADFqtWpSLeC/wCGxnVp3ItgXhOnM5KjmKiIzm5KKF1aWZdoJ0wJ0+2Mp0dJRsGytZqVKgTOsswWTZUOibddOw5Az0xPnqveNUVWKVEY3Ukalncx9em+xbFZm+IZWmiai8LXdBpI+MBJ2XbaIxpcr3LU6temiswaoQzC8gegIHliuS5MqL4KGhWq0hrqVH1XCIzNuLF2BPwjodz5A4kyFV6iJrqOZq1BJJkDuwRc7Q3ijrHTBg0Zjh9LMvSGt6NJyKYvcKdKA79ANztihpZ7K1sqYeqFNXTJ0yGKDlO0Xw3JjbRKaFKswzFRKbVVQKWXwsBcEg7MLixFvKVmfNoaamlT1F2UGo0QadI8rbM23kPbHKL5fLqMy3eEA6aakLLk2sJuBzmBgOtm6IQ5pGzBmowqEBSyNNtXiFjsItsMMcDJZZbiAo9yWI7lkem68vjsfYE/PAvFeHCk9rowlG6jFD2ozCVsvQZSxBao0lQpsVtCkj8WDuxvEu9p/Yqx88vUPJr/AHRPzjrfyxE6K1eDr0sRYhzPE1p1DTcMHBIYEXB9Ofl1nFbW438QC+IcjsfTG+rFHJ6fguMLFNkuIMEAK+lzt54WJ14k6TNvmOxtSpSoUamZZkpVy9QktqqoKZVVY/3TBkzESMaLh61UaoamkodIpqmo6VE2MiZ5zzvjKZvtBmBwYZkMO9OgatrNUC9Pi0mJje+PIOI8WzdR5CIxJgkuXJ9SxH5Yxa7s7NtPCPb+G8FrrXo1a+aasKPe6QaDBiKgvL6jMW5csFcU7PtWq96HUEVEdbRAXTKNHxfiIbcTFxt4BnUzVOo1PTSLKxVrCLfmD1xcdmuKZulVXS1NCWUE0ywMTzW6sPIjByiu5Lfj9T3LjfCWqslRGGumG0KxOjWYh2A30iYHngDjHCnzGR+zVKumrqVjVVS41LUDzEzyi+M1/VrjGapGjTo/C6MzDWVkyAJgSRE2kb4884Hw/N5rvj3dFe6TWQAskDcAXkxsLYJriw2+yPauzXDKlBsw9Wv31SuVYsKXdgFV0zExtp+WH1OB1mbW1adVJ0dJbRrKlQ6g7C+3Llj56p1s0LlKIH+pR8rb49S/pBxevUq1adRhoSmpCAsRJaJAa6xGwtfyxLXZhNvlG34bwqrl1o00cFFg1CzNqYxsoiAo6T/mbOZNamaoZgs0UFqgJ3ZuzgDVq8lBER+LHh3aztBnKtdwVVyKjhdTyFhiBpU6Qto2k4i7TcJzWWakB3Td4mvUNJG+0wLgzPti2vI3Psj3jimUes9PSVCCdatMzI0svpeQbEGD1FZV7JszUfvPDT7ybmWVnZgknyIE8ox4lkM9mqTKwamCLzTlWE/6hFvmMeo9ueNZmnw/LMjy9TSKkPoLfdkwCBIk8hGIpLsxflGo4hw9quVag7CmxZSGprqC6agdYBjbSBfEfZ/hrZanXU1mqVK1R6pqMgSGZFXYWiVB98eI5PJZmtlcxmYRe6Pwbs0xeDMgEiTiuy9WuAS2hheAqiT5wVPLFbj5Jul4Pen7NuXaoHUF6LoQCYDtF16KSJjl54LymQqUalMB07lVMiTqdyLseUDkJtf2w39J+NOXqU61VVQICiM4j4okA7R0Fr7YxbZ7NZ2pVLsupUd9TEtOm5USQF5QoGFp9y3XCPW81wl6mYSq2bY00riulM0hYhdOkVC06YJt54sc1wvvq6V1dQabL66bakaPmD+hEfOobME2KC5F1HWx2ONB2V4vVpZqkoqd2GYamFgROx5Eb2OJcbqxufdHtHGuCO9Rq9KoFcoEGokKg8WpwAD4iDEna+OdpeF5bN03SpTTvNDIlRkVjTJHxKZkQYNiNsYL+oXG6lXP0csjU2y7CnqYPKiWOoxsW0ixMxjIdpcjVo13pUnQ6W8LMFIambowgdI8sLXkOT7I9uqcMFShTywYCmtPu2HwkwoAZQNoI2NoMYFy/ZmoO5LVZNGmVCBmCO+olWaOQnaP8+L99VpjWmksokaSQZH9pVQR/nG+7U9qG+xZRKNdatSpC1dFVdXw7tF4ncc+eFp9wpeUbPPZWu9GmgzLUqyuXaoiaw3xgqU2jxAweajpjnDeHPSyq5dKgqOGYszqaYcPUZmECdPxECNo9seLdquDmhV7ukKFWmVVkfSNLAyG5mIYEc9jivyoZIhKSkEEkAAA+0GZwbiu43Pwe0cU7I1nVadLMtSQVzUJDNq0ELKjzkHe15xfZWgy03R48RbToDNCkQNRiS3Mk7k48+PayqvC9KVlqZstGjvPEF1f3RNh1vjJdq+GV6dQBKyNqVH1m4afiG5NmDDntywx5G7wj2TIcNNPI08paoUpU6RLK6BgoAJndSQDBvBjFdR7K1gvd/aGCiur6gzajTCMNPkSSNrWnyx4+tCppsylgPaR7Y22S7W1E4Wy/aVOb7xECkyyoXQGOZ8BJBPXC0+GFJ91Qb2q7H53MVNQaiqDwogLnSg2WAhudyeZ8sN4B2RzdBj/ANJqbeF0JqAOhOx8G/ORt6TgZuyE1GFWvUL60DRAkNVCzcG+hkO+7YF4x2V+zspNaqtNg0OdPhdZsQBcTG0WJ6YJK7Db8fqX/EuxVU0RTpMhVXqsNZYEKxpkCNJM+Fvn54Ay3Y3P0g3d1KQOpbamIJkESCkGLEGDB6YL4RnqVVaeVqZs1KxNSnTIB1AGnrBYm9tAggyDa++JKtINQq1Q4qaaVeKqNaRQQAkA+BiwNiAcH4LfcXa/s5UrUBmquhcxRU9+FJ0VFUTIkDxRHLmRyGPOny5I+6jbmd99t+X5nG17UZs0qGYCVPu3NEEBiywdfwEkwDAuN4x5bnM0VqHQTYwP1EeXL0xzayWy6p1gsh2IIP4Zgjkf50wsUmbq6m1dQJlwD8vrOFiUA/LZtmpIuuoytUcFdZK2IIhPnfywSXhW0+EAElTHQnnfFb2Z47RoVAK9Dv0bXC6isNbxSATy2xos/naGZacvk2oqAQ33imbEyJYHaRjrKKtHGGE/mZbs9mdUCo8sYIBgW53HlB9sXedSl3TlRJ0MVYdQCfbBnAv6eOzM1IBSh8NR2st2UKVEnlc3tfe2AOLZCpQapRzCgVgDq07XFiIF1IO5+mObj6rOskksHRT1lgXPIqWBO4mMUXGM69F6fduVIJYwBYqQQYI/TGl7HdpaI10q+SXMNKkOX0wNIGmNJ5/nir7T5enWzNL7s5ekWZj4phWKyNRE2g7qYkWO2Oko+vd24/Qxpwa0038/v60cz1VVRFFF3LgNIOw622mdowNQqAtAQr4Cb9ZEz1sDjWJwJ87QapkqQRab06QRqrFm0iS7NpHJhYD8MQTij7TZL7HUZVJDU1dTN/wAzHnv8uc4zpwe6y6yj08cgFDLQ2tyCskgCZm9vbC7M1vtC93XzOhEGoa4iWjaeZ03xpaPa1czlxQTh2XV6iaFdAAwJEag1jMgG++K/J9ga9FVaolNmlfC5BEEN0BEyI3O46zjLayryzemlavK7lXWU06hVSjAGC62B5AgdI6csdMCnTMASBJjcy15JG8cser8X7MZP7AdVBUrdyhWpTEEto8JPUapEHHmfA+0rZSuaYo0qylCAtVdQWHfa++NxjUXZz1Ut68Az0jTcO+aFMFdOhGMtJMgqDEGQDJ9cWdXhjNRNRA5UQDqgEnbUvUTY/rfGs4Jn04grCrkcpGqCLrpYAeIALIMHk3LFZ2V7OVq9Xu8w9Wll3pl0KVJG6jYyLF15W1D25yg6R6IvTd3jGO+TL06LBgGALd2xFpi6kj1jFRm1YeHUVlyLH1t15Y1XbLgr5WslOlU70sv3TCxOuwB5A6he8enK441x7NDK9xnKOW7tlKlqa3BVZWCecgX9cdVF7Fg8kZRjqPczI//ABNWkLt+EMRMm4sJ5tyjzwBmAwI1IRJBMjcTscb/ALN8LrMsN3dNT4h4PE2mBc6gwFx0mI5Yru3/AAilTanVov4atNiyE3RgswP9JJ25QcYjF3bPRqKNPaZPjzFNYiLNfaOmH8FUVEBZz4bEEk2sbHkLj64tezvbnOZYVlpOoXVPjWTOwv8ALDuDgVK7msaYOZa4AsHqsASAHEHe1xPLF1K4M6GlKUfSrpWyw4nkFohIqKxMnYA29+h38jjPV6bGkhVC0g2USSQWB2v0NsauhwFaGXrkkVKp+zsoAix1gqFPvMf2jGS4Vx7MZTMzl3NMw6kkAiAzcmEDFhCk7JrqLmnG6K/LmotMqda1BAhw1gTJMMLc/nODnLLCtd4EEWBiDBkX+WPSu0Gar5mnVoVqiQKpGoUoYhWaDOuLaJGM3x/Ir3FIrpNSm1SkPCFlEZlDHSJJgLJM7nGZRbeDScaruUeVpO06VYyz/CCSTG0C84B4RTegumrSqU7zDoy8uQIHnthuT4pWpPSqUWKsHLCNgTTHL5/LGjrZnPcQpmpWrCr9nYsgKKCOrAwAbDY8xjclivZHHTpPPlkDV2iQLRO2A0U1tYVDUJdQEAktKCPPdR88bTLZRamWUV6vd1GaA5SkPESDJOiTYk6S3TGO7YcLfI1KTUs0tWTqFSnClSARDKpOkwd+cHbDTjVmtVXVeQ9stmsllKZZKtBpZ0UyCHVhJ6mwBj0xLW/qJXq5buMyiVATK1AdLq15LLGlplhbTE4qqvF8zXJSvmKtRROnU2rkJI1TFpFsU2ayu4CsQdfL5cvlhXci1I1SPUv6YV0Ofrait6XhmPimnYT+Lf64H7Z0fsWa15c1qGrxB4YSd2AOzAEi3oIx59x7P1ftPfA6XBUhk8JBKDaPe+NjxLNZfNLlXzWdzBfuwCnxgOHddQsArNCTMGIN8WSzksWkqLLN501uE1q57pnFemrMlMIWI2130k+PkBv54wwY1YWYbyPL16Y0tWtRp5Wvlsu9Rg5pPFS3iBvpWSDIBvaw9MZfLZgKxGkg3j4ee4O07demOUkm7NpipK4kECZPMYWDKlJXhtGqw5m3lvjuLYM3WoaGUHcMR80JxqMjl3LMtKPCpJJO3gBP/wDWM/xb/qGKi1AKnxobN92dvQ29sXmRULWqqajEhGBKkiYCiPnb2x1ml3POufv3N1wt85ReoCwdNCs5WYGpWYBlN7ib7ScU3bPj9PMV6dUppV6YViLm0kg7R8QE8vbA3E+Lrlqil2bSe7DSzMYWZ+Imw6DB3a7Ld61EoJL6leF1Ei20XDRzG4EYzBJyS7dz1OXodnnVfMGmVqUlKAnxWkEWi7CDFxixFKq9KpVYaqdMldaqIEjwzp/uAsfbfA3a2jUoxTYtBWVbVIMG8EQJFpXdTvj1DsZx0DLVKGYC6HUigiIDFPRDVaip+GR+KWJDx0xOLSeLPRryU/8AqlhLHGK4rzX/AKWf9PVWhRqI1QC6vAvB0xO3l54w39Qss4zLM6+GoGKtaGASOXPadt8XH9Oc05fMpUYM6voYiLkSCQRymdrWwH2xzSg5UOCb1SR1UQCPqP8AGCm1KqPHKKemY7MUKmWSn3bNrCLUJUDSrA3GrY6QVnzn3vsr27q3NeXXQhQAfj1DSTeCSQbAC04N49k6WaXvRUqU/CoKA03FpIYhW7wAbmRYgbY8++16czTkylKqm6wCFYX0eg2x5tJy1KlKNNex7ZqEVUco9T7QcdfPUaWUo0mR2pj/AKltWkKVPkCV+o5Tjz3iNMrUTX4WHehuoIPP3Jxb9m+E5msneUwqAGUqMwRZsRE3J2uJHnih4jmytWpRrhi6MSxkSWkybWIuDa3PHqUqTPM9LfJLjn9jQ9mOK1qTqaT0Wps+kh3RGa8fjK3KyRE336Y31LMNToU2UMxGWr+FPiPioeET10+2+PKIUIKuXYsiMGfWqq9MgyAG1eJSfF4YInysqnanM6dJqaUhgo3YAkGzNMXA/SDfGVI09Kqo3HB+E1uLU2zNZ0pkhu7FNYloPiJLGxPTzPPFNxDs1madA1nDFaZ0tqs0agC4HMbXmDNtsO7O9rUo0i5SoapbxNq+IXMEE2iZEC95OJu3Ha6qoqUdHhqUwq6rg+KWYXv036Y1uvkw4cpLksOCdpBSFKpXqEpDArpAuWFp8/De0R0vjN5tPtNN61KpLUqaNVQKQCoBpk72IChiIAMki84yWZzr1GUVHZoECdhbkMajsPntGYTVGiqDSqT57H5/RjiN9yxhSCezPCaVXNMMwSKWtJ8WnURT1QDuTA+EXM2xddoezlDLPXqCsq0l8VMBpbvSupKWjmYKyTspnrisr8KqtmYoUKlelSgnuoY2NrbkyL77b4j7V5ip3E1lqKBoWmtZStSdXidlIAFkIEfpjU67l0ltjjxkB43xd0qjRUZmRV1E8pvpAMzAg7fiPU4B4XkWr1KaUyFDEorOYEtsGPr85GKbvrMTuTIuY9Jvytfpi27KcWr0HZ6EagpAPdl9JI+MDdSAD4oIHMQcYWMI1JKSybDjrZqhnDRYU3ZjqpsVuS0en4uftiv7T5SoW7oGaympqQPsC5YnyBiZMDfaMC0eN5r7vN1GeotEyS15vcA89zfla4sMAcN4icw2YNV9NbM1KbK021fekKeqzoS+0g4V4ZiMI3wCZqjoSLeGouxBF0PMWxp+zmchKyJJYIGI8gWLHrsI98VvaPKVBQLuy6g1JWXUC6wNImLWAiCdUEWiDi67BUadTv0Wv3WYYwl7MsbdQQSTN99saT3I5y01HUyX9HiGVzNCplGWXqUwabz4bKIm8gykx0Ix57x7Kd3SEmWIpkwZj4gB66YtAiRjV5LsPme7c0dIYavuy0MTzVY2NjGqAcZR82ndPqZ5DXV1vqG6liLNZvOx9MYuSllf0fU6OhLRbjLNcd7u/wBsETF5OggG9yQOvM+W3rhpr1BpGpwIHUdLe362wBUzQ02WCSxbnMnwiOQAtzJxZ8Po1KiM1PUdK63G5CKygtM7Ake2Ny1EuD58fh2oNdytrM7LLnU3h6bQQBy5Ri0y9S5n8NQfKR+oxU0FmnJJPiAsd9+fyxd5fJOVL01Yi08oM9T6H0xZPg49NtN2sN4+g9M6GYkSCABtsRqtvffEDk131KzeTBDtNv12HLBVN2JJaQYE7G46GcFh2c7lrR15/njhqT2JUjOlJOTKulSqR4Q5F/8AtkxeYwsXdPLVTujnb8LdBjmOXWl4O5Q9ocmtGrUpoBpWsAoHQpMfXElPMP3zOFALgzLE73MW8sVa5xoYkkiNRB5keeIaHFGLKAByG55/849s0eeMXmjVdrqGutSFUBhpcwsjmI3/ACxYcL4r3dShSr1GSlKsFU6mMFgBMSsnwzfyjln+LZlnPel18J0mG8SgLMldwCTAI325YgyGdCLUzkzWUqlIQdK2jUBEeEGYk3vzxz2N5s7ac1eVj+eAn+oWZZ824FOpTpQpp06ilSqsBsp+HURqg+uBuC8bqkrT7wpoBBYGJGwDG0xJAn0xXBqlYlmZnckszEySdySeeIsov36wOk+/PGbvB6JLbHd4Nt2L4j3FUMxXTUkEm27mGM+m/ng3tbmaNatT0OpUFwCCty3ihTPi5ybCw3x59xXRpUqwMs3hg2ELB1EQwN9jbTeLTa8FRaf31Qg+Bys7kIVWPIFzHovmca4dnPR0urDa/wCjVdl+Jq3D6lB6iComotqBXuRErVZwPFpaCqi5ZgJtjzishIJLFmMsSfWT9caXi1J8vlUoSC1djWrvzZh+A+QZgfVRinyuX1hgAZA/XEczs9HY6YTwdqj0AQ7P3bae6GpnCEfGqgk6ZOmw5i8baPM1co9cjNZV6NZQoPdrpghPCWCw3iA5GYk3xjuD6lrAq7Uyp+IGCBzPsBizp8SZ3rVjUOsDWmsy2pQAtySTpEHpY+WG6roihdX5IO0WaLZmsAtNaYITQOWja4/EDIJ5knfFTmmtfnf2w/LUwCPWD0FrYfnqMOV5CBik7Fhwio9MqRvIKkrIsTcSIMHl/BBxbiLVqz1HgeIhUAEC58v5yiMNoo6KXUhojVI3kmFiZ07MT104g4TpLFG3NpPXz98KJbIIDOFgiTuv1sZ5eeLKhQLE053EH5C/zP0wNVpmk7eUj2IN8LPZo94Sngsp8Ja3hE3JJ+ZO+KjDct1G2/pvxNvtCh6aML7W0hQPEL/keeBP6j5pnzRRalV6enWqu0xJYQPYWm97zvilyeVNPMZfSWJAWo5NgpZZUDrCm5Pn0xBxnidSpXaq4AKkpAEQFkAHqY588G3fsSNfmAOTEHbbF32Zz1Kk6h2KINRqMJ8QtCMBeLQY5es4DrOj00K7hoYeuCuGZWnWrgDSCoCoi8xElzzLEyZne3ITJS2ps6JJtWW3bTjz5inSSnlUy9JlLBQQCVsNRAggG0Azsd98Y/M0zCki3Ty9cHV88a9XvK1yQLXgCLKB0HTBXEsnopoImVePzGMbn3OigT5Ljg1uaiFw6soDXuwADFpBLAhTO9uuBcjnKQq6zOksPgkHl8MxeLxP54rEcSei3OLTLVO8eWBBVPAY+GARM9Sbz1vyGOqW5+k4bUmnN4Nf/ULtStQJSy7OpCzUdSQSpA0oxmZi+8wRM3jzrMSDB3kzO8zc+d+eDeJSHdYjxE+d7if/ABIwbmaa1cujaSHQ6Z5EEWv1t9PPHNyyeiMMYKE6mMDfy/bF52Uzgp1YqErTc93U/wBrWYesX9h0xXUy9MFRYPBPnEwJ6Xn1APIYJrUdIVlTwmDM2BvYjl6/5xlu8FSaygmrQWi70aiodDMrbwYMat9juPUYWZp//j94yEiZHkNvnisz+ZLuGIiyg+iqF+dsbTsjwypXylemXpqtVGSmarqPEpDLA+KJUXjY+WJTWbJJQlhozOU4gWWbIo8JOnVA0sdpHMAfPFn2e1Kqst/GCukyTcchzkRjPUqAVaiVGA0VIJHiEiRYjcee2LzhKqVVVl4cGw5hpAjrbHY+bqQS4Xc3C0Kp/wC3xD3Vh9MLAp7Z05vRcepXCxx2x8noPNRs/wDsbAWVPjX/AHL+eNVS4atRCyioS5NO5UQdIPuTe0jY4ztFU1CHuCCAUN/KR+uPTJ2YgqsuuLZI5ZAz6iKpDaQdgS1vfn64fxLiK1shTkkMlU01QRCqFmbRM6gNvwYi49nnq0ilRyRSkJ92AfjspaZYctR5YzVKpFjt/L4m51Q04Rb3NZ/ou+D5gKTN5BAHnFvrgh6WjSYuxEH0YWxW54rK1Kdgw8QHIxcYfw+upOpjIEwvS3xeePO13Pfu9Lj3De1fBhlmSmDMgMT5mZjytirzPFahXRpVYUISFIYgNqEknrBxYcbzZdUZ2qsPCELsDCjVbbaBYYo67ySep57469zzacnFOi1fiRfLoGaWRyDLEtsYMn8JBi3OmLYZls2aTGdiIkfzyxUq8YLyY1zM6VEn0kCfSSB7jE2m97CamZAlkBB/ETymRb1Bw6hxBQhRVALKw1MLnUsRbbqD5bXwPVXxlR8IAvfmoP8AnEWUoA62Y+BAJggEyYESCJm8dAcRwT5LHVaWCRLgMB5ny/l8GZ2uKhLEjbl5Yq6FZlmDuIOLKlktKzUA8aEp8jB6b28sVoKS4K9KwOrWJkWOo2P6z59MKmCfF0iccyeXao0KuoC5Exb188H8eo0lqHuEdac+AtqlhuJ1cwLecTjRg59u1AjTdhcxJEn9jgbiVqjRcEJB6jSuCMnS1IzIviQaj6C5PsAT88M4io1NJgAJH/oIA9/1wJdsHqZkkhhIYACQb/P6YT5gkyxkkeLzIsCfOMRjLPo7zSdExq5T+uIScAkiwZtMGmTuD5zywWmcdFVRCydWtRDTP908iBYR9cF9pODLQFI0w51rTa8mdSsSIG+wwFmso5iARC6oO88xG87HGWkzSkMonWAttQYgXwbVz40IjSGTV7T/AD88UQYgm3O84sqQYhKxKEaiukkTIA3G+kgm/UYjgbWpSAapgNH4v3nDhxGpqDaogggAWkdV2I8jhq0Hdu7RSxHIX5xPkLi/ngriHBKtP8JZQupmAsOo9uuNJ1izEmmyT7R39QCyA6VHRQLAT0FgPKMDjMukoRBBgjoRY4M4IKYy+YNW092EbSTDSSQCBYwR8xgunwcZioKneAKyjXHxahbbzgGTjm6TzwbU/TfgCHiCyxJA2/NfyxZ5KqkMG2g+xxQ5aoUqi5IVogncAn98WfeVHqsrDw05lovoFh62i2MTgdoTVFn2eyK1WAFMGoFZ1l2AJU6rgAn4QxgbkDriv4dxKnls0KiMPAxIZQYPkD8RBFrgRJ9xkPdZlShNmBB26H8jHni67U8OBPfsxAVVWNM8zB3HXHXdVLseR4l7gfZwai/cUidiVLLYTuCQBbaN774u8qjCqishQ6qbcrgtYiPTB3Yfs+FqUizgrWZVIiLSCRM8xbHoH9RMnTLZV1CK0lBcCRK6QT6iB/uOLZyno3b7nmi8PZr90h8yyz8jfHMelcf7J0zUUodI0LtblE45ib0bXwyr/J4ZRqZqpTemis6FlJWFMECxk3GIjw2qnidGUAiSRYCeuC+AcTFJnR5Oo2K84nl6Xxa5/idFlamdRBBBgTaN/bFbdm9qol7XNROTQ0yJCrqhWEksh+IqA34jYnGdodnMwDJpqRAN3WxPUTMjbGi41l9KmhUDNCIwcAw1gwM9f84hq9oUB06b+uJubCgo4K+lwpwRQZaep1YmIJWOc+pAwKez9Wn43C6VgnxA88FZfP0UqNUQHUwIILWEkGZI6gc8TZriveaZKBQJ0h1Oo+e9vTriXI1SfI/NZLv0FMalqIFNQsoAkhyIvfwkDrIxWcU4E6IrFgfEF22nYk9JxsM9nz9gytbQp11cwDf/AGgWj/Q+KPN8TYgppBmD6cwb74JsUssj4j2UVaa923jHxc9XoJAGxOO8P4R9l713ZHBo1FKm3xDrJ8sNHHWZo0gKTGq/8nyxBxXiLlTTKyrCxg3gi/tGHq4JSors8qlQykkkDV0lUUQOp5++NF2V4bSNAM66i5JIO1mIH5Yz+bUFbAjYmesRtFrYlTilSmoSmbDa1/riu2sBJItOL9mqapVqq7ggM4XwxaTG22Kz/wCSLrSSppCUlOiNzJUmTz2/PElDN5mr4SzlDZiFBsbG0XtNsHvkagU0+7ZgNWg6f7uZF4Pphdcir4D8pw6hToqYAJW7X3I8j5xPpiVuGZeooFQsx5QW36gSfO2KimjlRarHLw29BjqUqy2CkTeSWHn1xl/M1SJDkKdHMJTps8OriodoUjafQH1noccyPCErOveGEQeKD/1G1GPQBY+eJMvkand1gyKXYDS8iVgzA6T16CMBpwvMWA2HRh19b4t+5KNE/D8tp08gNtRge0x9MVadn6bVK5SDT7rVY3psCokCbiSDiubgeY3Cn2jFrwHL1qLs5WSyFCrAwVbcHrticdxXsTcIp0FpU9Z8WldXibePXDM9k0LTS/0/CxmZgm/lB3/Dji8LJ3W23PlifKZF6Z1LeYBEH9dsTdku0zOdRQ9XxEiRDGSffa+9sMAoJSP/AHKzyBB8KL1J5mLx7dcaF+BEuWmxbVFusmeuGnsurEklhN/CRHygY1uRNpHwBKKIxrCGaBqAbxCAYMdPTrixark4uTBBF+8Ij5xjr8GmkKfeOAL6h8XO09MCU+zAX4ajecgfnEj1GMumNpLkeE5N8vVCnUFJZzeVVvhZV6LEE3vB5wAeBGhTDiqREwpvDKBuLjc8sXGR4YaJLJUaSCGJEyOY9McHBKZHigmZkSOQ5TiWaoxuayoNdhRMqW1LHIE7ext7Y1Fanl+9RCXUkBasbkWhxbfTMg/24MXg6D4bdYtiWlw5Fkjc8z/kYSdlj6TJ06VNqynx90pMs6xKqfCbcyuke+LPjxoVKJWgUL6ljxgQJk7tv9b4vKWUpqukKseg/bEiUUGwA+mLZHGwfsvxAqpphhroOCjciJBBn5SPPHqPDu0eXdQzVKSgENpqKxdDv4SPjE3EdfbHnQUfw4d9PlhZNpoO0fHKmYrF6TFEACqDuQJ8RHmScLGfthYtrwWn5M0ex1Mi1R/WFw6l2Ppfieo3WygfLl88aNi3Uelp/XEbk7QcTcybUB5jhneRrd2hQgmNgIAsf574Aqdlkkw9S/8ABf2/LF+JA+Fp9DjgczJH0xE6KU9DszTWDqaeswfmBiSn2fpSS6o0xBIafczf5DFia536fzbDjUneJ9PphZKImylPTphdMzAkX6777XwM/Asu1yiH2ODu/jpv/LxjgrDaxO94/bAoEnZ/LTIQA9dvywUmQpjYD5n88SLW3mCOQP8AxiPVJ3HtH7YWCRcqvT53+c4jq8Ponemh6SoxIWAG389sODL/AGjbk2IBjZGlzpp8hv74kSgiiAo9v51x0sP7f588RvUH9se8fvigkWkOQEY6o8iMQ6gL3A6TjurpP6/U4gJYHy/nTCI8/wCfLDZPUg+cfpjgI/uwA+fPCnzOOKRyJ/8AXDWqdSfkf5/zgBzNHT6YU4YajeR6WOOf7ivrf9sCkwOG+wxwL0g+mOGeQk+X8jrgQcVtsPljpHl/OmGwxGOhCb28/wDj5/LFKIsOgxwR+2EKRG/6fPfDSIJN/kDb2m2ICTSOnWcIr5YjD35+kf4w8LImDigQQdMLQNoxwk9D/PPHHb0jADu78sLSOeFqHT1/accZhE7Hb1wB3SMLCLRaYxzABdKgsX078rH88ObLL0+bY54mANvSY/TD9G5kyBYXuedzgZGtk15MfniA5dto8xYm3yAn3wQxcX03PSflz+eIGqvzU/M7e+AEKE7h+uw/+2OdyBaQDFtxHtjq14mQb+eOnMKSZEDfbn5RhQI6FEGSGvex6/LDvshJvpHrOGB+YJH5/lt+2O088wmQWHO0fpiFGNlwskgfvhn2MmCFMHBFTMowmOewmfmBiQVli6sRyMfrOABzkNpBHsD9cNqZQLyEdRzt5YKaok3SJ8vriRmbT4V/nvgLK3ux5/I7fzrjhowJ3Bj+b4sS5N9JBNrMBhhESxkRtDSf2wFgQyw5EcuZwu7J2FvXBeombEkzfYb84t8xzw8QsWtH9v8AJ5csCgndczaeWGmgRcGN488H0aakT4BvHn8ja2+HplBB2joJjAhWGk/Ik+URjlSid4Pyn9cWp0zcDzPrhvc79b/i/wAeuBSrVj6fzzOGrWImRvtby59cWb0qgtcx0Av6bYiOXfULH1gD9TgARWPrPKP8RhtSmek32sMWJpECWv7T777YiqMgtKg/6hpk+8X2+eABQ7TOhp/nO+Gms20H5f4wWELbAEydj9ZnCp5dpHhJ/wDLy9sACFjpggfIY5TdVm3rBwcKJO6MR7fviCplhMx9QfbAEaVbXBv5z/Pphd+JIv7f8YdTy4JsrR5LiR8vciHHmR+uABnzJ6+xj+chh4zDcxh5yfMEn2/xbHKuXAE8vfr9MAdTMjkPI2/xbHXzJGw/L8v84ifKmBBMeo+X+MdXKkzYEjlOAJDUnYx7D98LES5A8lGFgUtO8hbddiR/NsR9+CIYEdLzfpvjpbVY6vPwzP0nEhyqgXA9YAv5HFMEYAmTpFrbz8gbYYayncj3UnY/PBU+oI5Hp6TiKsyTYt7RY+sfycAR1Bq5qY8o/wA9cS06un8S9bHygbH64VPTYCZ6WOw5mL/PDTl78zfbp/nAHSS1xHOCIv8AXDNQBsVFp/k2x2qfFt15H9T6YbmMh4bBT7T+s4AcUJ/DqnnA6Y4yH+1ht/ADPngcVW1A6RAtH05nyxLRrtaWI3tb88CnajNzA0zEmx+V8MpVbenkY9rYfdlg1DJ/nyth9FuRII9b35HEA1EUqIYE32bz5nf6YeaIiAQfKQfbliKoDJnSq9RvHIHrfDFpjkCQNjdr9fywAStMLbVB5gDf222wqmkn4ZtJmfKOY2wyq76REgWiR+eOvmzNxMftytywAqtNRYgAxbULY4D0qRbkP3PzGOU8yIuQGH+m0f4xIrzBbSV8kM/n5dMAQKYF6mobkaZNvK/0/XHHzH9wF+kSI2t/zghu7Jl2vvYsIv674d3HhhGgT+LU1/XV9DgCNMyDYsARAN4v5mRO2OUXO0jl5j5bYnUHT8Q2tEfzngeujEfDJJ6/W/ucUEjsvMqxnmBb+HDaiIRAg9BE/wAGGU0EwdUxzk7XgCL+nl64VWg0yCdPmDMR6jn64A5VXrSuBZgBf26fvidKbNF2BHKY35EDAzObmD6qJn64731gCWWQYkMLEbR/N8ATFnGzqRP9tvpBw4VmO3dtzkEz8oMfPEMAz47c/F9TIjCp0BY6xHO9ufOfTABDOwEab9NR/M3wNUdInxAzsSQfXztzwQ6qTqDCBH4d/Pr9cCO/Qx6C37/TAElCqIlGDCdi0n89sTsW3gAH6H0O+BlQMoJIYGRaDy33x08PQ9QBMQxEdbi3/GBRz0XJFl/KfK37YVTUBekp/wBrf8Yhp5EM0LVeRffV8iQP1wYqsLF+UwQJsN56YAbTy6EXT6n98LArd8OdI+5H0C4WAHmmqm1RhItKzP8AJ5xh+UCgltcmLnTynzOFhYCh7mdgByk8/aPTEwyYAuoY3O/5DYDHMLAyyKjSNw4YWmQ2w+px1Y1BVZjbaT03wsLAozMVVUxq3iPDuZvzthUHDWWBe/h+m5wsLEKSVBpEEi8Ab35Qfl/jHamVsPuwxA2Bj1Ezv5nCwsUjGNTt8AAG55xbz/kY7lqeoGLATIIEGB5HlY/vhYWBBneAjSHt107fX9MOVh8LOfK3P2v1x3CxDVDW7vZmknoD188OFJRPOOQnmYN8dwsBRDnKLQCFsf8AV6eeGIhkAhhNydU+2FhYtEshYGfCSRtfbyw4kiCY0wLbmf8AnHMLEKMqVwPwAbjc3287f5w5XTV8TCRvLGfUcvbCwsGVBdICZDaj0O35Tgh6cTOkgmOfy+eFhYEBKaOo8JECRE29hGOq7XEi/KBG15nHMLAA3f1JILfiI2BBvAsR74eWqG7BWVQeQ6b4WFgDqOjGNJHoxj5TieqqDZiCJF5OFhYAZRdp+IAHoOkzjuadUh9E9YMe/wA8LCwAlzymIt7XA9ccEMbPJ5yDMevzwsLAoSMmnP2udvnhYWFjRk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90500" y="304800"/>
            <a:ext cx="4772025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SARATOGA GATE HORSES.jpg">
            <a:hlinkClick r:id="rId6" invalidUrl="http://www.saratoga.com/horse-racing-blog/SARATOGA GATE HORSES.jpg"/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6210300" y="4426810"/>
            <a:ext cx="264522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ytimg.com/vi/72Um4ARN3a4/maxresdefault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09"/>
          <a:stretch/>
        </p:blipFill>
        <p:spPr bwMode="auto">
          <a:xfrm>
            <a:off x="1682749" y="4078240"/>
            <a:ext cx="3441247" cy="22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lloveralbany.com/images/washington_park_tulips_2012-04-20_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715" y="2791467"/>
            <a:ext cx="3185885" cy="23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214" y="4813139"/>
            <a:ext cx="2922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Tulip festival </a:t>
            </a:r>
            <a:r>
              <a:rPr lang="en-US" dirty="0">
                <a:solidFill>
                  <a:schemeClr val="bg1"/>
                </a:solidFill>
              </a:rPr>
              <a:t>in Albany NY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8882" y="2422135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Saratoga Horse Races</a:t>
            </a:r>
          </a:p>
        </p:txBody>
      </p:sp>
    </p:spTree>
    <p:extLst>
      <p:ext uri="{BB962C8B-B14F-4D97-AF65-F5344CB8AC3E}">
        <p14:creationId xmlns:p14="http://schemas.microsoft.com/office/powerpoint/2010/main" val="179560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2AFF9-4373-5F42-8C44-E8ACC08E3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381999" cy="4678363"/>
          </a:xfrm>
        </p:spPr>
        <p:txBody>
          <a:bodyPr/>
          <a:lstStyle/>
          <a:p>
            <a:pPr lvl="0"/>
            <a:r>
              <a:rPr lang="en-US" sz="2800" dirty="0"/>
              <a:t>Consultant for, Boston Scientific, </a:t>
            </a:r>
            <a:r>
              <a:rPr lang="en-US" sz="2800" dirty="0" err="1"/>
              <a:t>Nevro</a:t>
            </a:r>
            <a:r>
              <a:rPr lang="en-US" sz="2800" dirty="0"/>
              <a:t>, </a:t>
            </a:r>
            <a:r>
              <a:rPr lang="en-US" sz="2800" dirty="0" err="1"/>
              <a:t>TerSera</a:t>
            </a:r>
            <a:r>
              <a:rPr lang="en-US" sz="2800" dirty="0"/>
              <a:t>, </a:t>
            </a:r>
            <a:r>
              <a:rPr lang="en-US" sz="2800"/>
              <a:t>and Abbott </a:t>
            </a:r>
            <a:endParaRPr lang="en-US" sz="2800" dirty="0"/>
          </a:p>
          <a:p>
            <a:pPr lvl="0"/>
            <a:r>
              <a:rPr lang="en-US" sz="2800" dirty="0"/>
              <a:t>Receives grant support from Medtronic, Boston Scientific, Abbott, </a:t>
            </a:r>
            <a:r>
              <a:rPr lang="en-US" sz="2800" dirty="0" err="1"/>
              <a:t>Nevro</a:t>
            </a:r>
            <a:r>
              <a:rPr lang="en-US" sz="2800" dirty="0"/>
              <a:t>, </a:t>
            </a:r>
            <a:r>
              <a:rPr lang="en-US" sz="2800" dirty="0" err="1"/>
              <a:t>TerSera</a:t>
            </a:r>
            <a:r>
              <a:rPr lang="en-US" sz="2800" dirty="0"/>
              <a:t>, NIH 2R01CA166379-06 and NIH U44NS115111</a:t>
            </a:r>
          </a:p>
          <a:p>
            <a:pPr lvl="0"/>
            <a:r>
              <a:rPr lang="en-US" sz="2800" dirty="0"/>
              <a:t>Medical advisor for Aim Medical Robotics and Karuna (stock equity)</a:t>
            </a:r>
          </a:p>
        </p:txBody>
      </p:sp>
    </p:spTree>
    <p:extLst>
      <p:ext uri="{BB962C8B-B14F-4D97-AF65-F5344CB8AC3E}">
        <p14:creationId xmlns:p14="http://schemas.microsoft.com/office/powerpoint/2010/main" val="26372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Secrets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2AFF9-4373-5F42-8C44-E8ACC08E3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47800"/>
            <a:ext cx="4343399" cy="46783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Streamlining DBS surgery requires a consistent approach and a well-informed team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Prepare an algorithm, distribute to team members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Ensure everyone stays on message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74BC4-4607-AF4F-90D2-EEBA5E938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613" y="2133600"/>
            <a:ext cx="3880536" cy="299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7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6519333" cy="43735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/>
              <a:t>Know the Target, Know the Patient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Know Your Guidelines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Plan and Review in Advance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Knowing the Steps… from 1-100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Assembling the Right 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Frame Placement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Consistent OR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Efficient Physiological Localization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Same Day Lead Confirmation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Effective Communication is Essential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Steps to Success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2432414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75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1. Know the Target, Know the Patient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9161" y="4617188"/>
            <a:ext cx="7543800" cy="1631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 latinLnBrk="1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Check patient labs, urinalysis, </a:t>
            </a:r>
            <a:r>
              <a:rPr lang="en-US" sz="2000" dirty="0">
                <a:solidFill>
                  <a:srgbClr val="FF0000"/>
                </a:solidFill>
              </a:rPr>
              <a:t>!coagulation factors!</a:t>
            </a:r>
          </a:p>
          <a:p>
            <a:pPr marL="342900" indent="-342900" latinLnBrk="1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ASA, NSAIDS, vitamins, etc. – stop 1 week before surgery</a:t>
            </a:r>
          </a:p>
          <a:p>
            <a:pPr marL="342900" indent="-342900" latinLnBrk="1" hangingPunct="0">
              <a:buFont typeface="Arial" panose="020B0604020202020204" pitchFamily="34" charset="0"/>
              <a:buChar char="•"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MAOI – work out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plan with anesthesia if should be held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342900" indent="-342900" latinLnBrk="1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Carbidopa-Levodopa – patient to bring in all home meds; Bring IR to OR to be given once awake in OR </a:t>
            </a:r>
            <a:r>
              <a:rPr lang="en-US" sz="200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or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PACU.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94" y="1659982"/>
            <a:ext cx="6653211" cy="22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1" y="3429000"/>
            <a:ext cx="4000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0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Know Your Guidelines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199"/>
            <a:ext cx="8642350" cy="345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C3E269-AEC8-7144-AEF9-86213D1981B6}"/>
              </a:ext>
            </a:extLst>
          </p:cNvPr>
          <p:cNvSpPr txBox="1"/>
          <p:nvPr/>
        </p:nvSpPr>
        <p:spPr>
          <a:xfrm>
            <a:off x="76200" y="6211673"/>
            <a:ext cx="5714999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ctr">
              <a:defRPr/>
            </a:pPr>
            <a:r>
              <a:rPr lang="en-US" sz="1200" dirty="0">
                <a:latin typeface="+mj-lt"/>
              </a:rPr>
              <a:t>Deer TL et al. "The </a:t>
            </a:r>
            <a:r>
              <a:rPr lang="en-US" sz="1200" dirty="0" err="1">
                <a:latin typeface="+mj-lt"/>
              </a:rPr>
              <a:t>Neurostimulation</a:t>
            </a:r>
            <a:r>
              <a:rPr lang="en-US" sz="1200" dirty="0">
                <a:latin typeface="+mj-lt"/>
              </a:rPr>
              <a:t> Appropriateness Consensus Committee (NACC): Recommendations on Bleeding and Coagulation Management in </a:t>
            </a:r>
            <a:r>
              <a:rPr lang="en-US" sz="1200" dirty="0" err="1">
                <a:latin typeface="+mj-lt"/>
              </a:rPr>
              <a:t>Neurostimulation</a:t>
            </a:r>
            <a:r>
              <a:rPr lang="en-US" sz="1200" dirty="0">
                <a:latin typeface="+mj-lt"/>
              </a:rPr>
              <a:t> Devices." </a:t>
            </a:r>
            <a:r>
              <a:rPr lang="en-US" sz="1200" i="1" dirty="0">
                <a:latin typeface="+mj-lt"/>
              </a:rPr>
              <a:t>Neuromodulation. </a:t>
            </a:r>
            <a:r>
              <a:rPr lang="en-US" sz="1200" dirty="0">
                <a:latin typeface="+mj-lt"/>
              </a:rPr>
              <a:t>2017</a:t>
            </a:r>
            <a:r>
              <a:rPr lang="en-US" sz="1200" i="1" dirty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Jan;20(1):51-62</a:t>
            </a:r>
            <a:r>
              <a:rPr lang="en-US" sz="1200" i="1" dirty="0">
                <a:latin typeface="+mj-lt"/>
              </a:rPr>
              <a:t>.</a:t>
            </a:r>
            <a:endParaRPr lang="en-US" sz="1200" dirty="0">
              <a:latin typeface="+mj-lt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654175" y="1524000"/>
            <a:ext cx="5943600" cy="457199"/>
          </a:xfrm>
          <a:prstGeom prst="rect">
            <a:avLst/>
          </a:prstGeom>
        </p:spPr>
        <p:txBody>
          <a:bodyPr>
            <a:normAutofit/>
          </a:bodyPr>
          <a:lstStyle>
            <a:lvl1pPr eaLnBrk="1" hangingPunct="1">
              <a:lnSpc>
                <a:spcPct val="90000"/>
              </a:lnSpc>
              <a:defRPr sz="4400">
                <a:solidFill>
                  <a:srgbClr val="070780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eaLnBrk="1" hangingPunct="1">
              <a:lnSpc>
                <a:spcPct val="90000"/>
              </a:lnSpc>
              <a:defRPr sz="4400">
                <a:solidFill>
                  <a:srgbClr val="070780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eaLnBrk="1" hangingPunct="1">
              <a:lnSpc>
                <a:spcPct val="90000"/>
              </a:lnSpc>
              <a:defRPr sz="4400">
                <a:solidFill>
                  <a:srgbClr val="070780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eaLnBrk="1" hangingPunct="1">
              <a:lnSpc>
                <a:spcPct val="90000"/>
              </a:lnSpc>
              <a:defRPr sz="4400">
                <a:solidFill>
                  <a:srgbClr val="070780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eaLnBrk="1" hangingPunct="1">
              <a:lnSpc>
                <a:spcPct val="90000"/>
              </a:lnSpc>
              <a:defRPr sz="4400">
                <a:solidFill>
                  <a:srgbClr val="070780"/>
                </a:solidFill>
                <a:latin typeface="+mj-lt"/>
                <a:ea typeface="+mj-ea"/>
                <a:cs typeface="+mj-cs"/>
                <a:sym typeface="Helvetica"/>
              </a:defRPr>
            </a:lvl5pPr>
            <a:lvl6pPr eaLnBrk="1" hangingPunct="1">
              <a:lnSpc>
                <a:spcPct val="90000"/>
              </a:lnSpc>
              <a:defRPr sz="4400">
                <a:solidFill>
                  <a:srgbClr val="070780"/>
                </a:solidFill>
                <a:latin typeface="+mj-lt"/>
                <a:ea typeface="+mj-ea"/>
                <a:cs typeface="+mj-cs"/>
                <a:sym typeface="Helvetica"/>
              </a:defRPr>
            </a:lvl6pPr>
            <a:lvl7pPr eaLnBrk="1" hangingPunct="1">
              <a:lnSpc>
                <a:spcPct val="90000"/>
              </a:lnSpc>
              <a:defRPr sz="4400">
                <a:solidFill>
                  <a:srgbClr val="070780"/>
                </a:solidFill>
                <a:latin typeface="+mj-lt"/>
                <a:ea typeface="+mj-ea"/>
                <a:cs typeface="+mj-cs"/>
                <a:sym typeface="Helvetica"/>
              </a:defRPr>
            </a:lvl7pPr>
            <a:lvl8pPr eaLnBrk="1" hangingPunct="1">
              <a:lnSpc>
                <a:spcPct val="90000"/>
              </a:lnSpc>
              <a:defRPr sz="4400">
                <a:solidFill>
                  <a:srgbClr val="070780"/>
                </a:solidFill>
                <a:latin typeface="+mj-lt"/>
                <a:ea typeface="+mj-ea"/>
                <a:cs typeface="+mj-cs"/>
                <a:sym typeface="Helvetica"/>
              </a:defRPr>
            </a:lvl8pPr>
            <a:lvl9pPr eaLnBrk="1" hangingPunct="1">
              <a:lnSpc>
                <a:spcPct val="90000"/>
              </a:lnSpc>
              <a:defRPr sz="4400">
                <a:solidFill>
                  <a:srgbClr val="070780"/>
                </a:solidFill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r>
              <a:rPr lang="en-US" sz="2400" kern="0" dirty="0">
                <a:solidFill>
                  <a:srgbClr val="000000"/>
                </a:solidFill>
              </a:rPr>
              <a:t>NACC Anticoagulation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21788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Plan and Review in Advance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3614738" cy="264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78" y="1143000"/>
            <a:ext cx="417094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3352800" cy="275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9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79" y="338328"/>
            <a:ext cx="8537921" cy="1252728"/>
          </a:xfrm>
        </p:spPr>
        <p:txBody>
          <a:bodyPr/>
          <a:lstStyle/>
          <a:p>
            <a:r>
              <a:rPr lang="en-US" sz="4200" dirty="0"/>
              <a:t>4.Knowing the Steps… from 1-100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3623"/>
            <a:ext cx="4551942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03624"/>
            <a:ext cx="4270721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6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5. Assembling the Right Team</a:t>
            </a:r>
          </a:p>
        </p:txBody>
      </p:sp>
      <p:pic>
        <p:nvPicPr>
          <p:cNvPr id="8" name="Picture 7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2F6D973A-0E84-4BD4-81BD-D5F2AFB9D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53885"/>
            <a:ext cx="1090098" cy="1401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5881" y="1135854"/>
            <a:ext cx="3744490" cy="269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75" y="3915847"/>
            <a:ext cx="1809825" cy="191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32" y="3915469"/>
            <a:ext cx="1311814" cy="13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1211525" cy="143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76400"/>
            <a:ext cx="1107659" cy="138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4605795"/>
            <a:ext cx="1178804" cy="122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90788D01-D9DA-4410-9767-89D0CC4755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2167" y="1652959"/>
            <a:ext cx="1069348" cy="1401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8964" y="3109124"/>
            <a:ext cx="1262521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Neurology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1493" y="5828906"/>
            <a:ext cx="97718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Nursing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23320" y="5828906"/>
            <a:ext cx="1002835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Industry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4303" y="3055439"/>
            <a:ext cx="2488819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Residents &amp; Fellows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026" name="Picture 2" descr="https://www.amc.edu/PhysicianDirectory/photos/vaisman_directory_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15468"/>
            <a:ext cx="1311814" cy="168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11833"/>
            <a:ext cx="1178804" cy="141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47800" y="5828906"/>
            <a:ext cx="1361907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Anesthesia</a:t>
            </a:r>
          </a:p>
        </p:txBody>
      </p:sp>
    </p:spTree>
    <p:extLst>
      <p:ext uri="{BB962C8B-B14F-4D97-AF65-F5344CB8AC3E}">
        <p14:creationId xmlns:p14="http://schemas.microsoft.com/office/powerpoint/2010/main" val="23115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grandrounds">
  <a:themeElements>
    <a:clrScheme name="Default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EDFAD2"/>
      </a:accent1>
      <a:accent2>
        <a:srgbClr val="EBF7FF"/>
      </a:accent2>
      <a:accent3>
        <a:srgbClr val="8F8F8F"/>
      </a:accent3>
      <a:accent4>
        <a:srgbClr val="005783"/>
      </a:accent4>
      <a:accent5>
        <a:srgbClr val="F3FCE4"/>
      </a:accent5>
      <a:accent6>
        <a:srgbClr val="D5E0E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699"/>
        </a:solidFill>
        <a:ln w="25400" cap="flat">
          <a:solidFill>
            <a:srgbClr val="EDFAD2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EDFAD2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32925</TotalTime>
  <Words>795</Words>
  <Application>Microsoft Office PowerPoint</Application>
  <PresentationFormat>On-screen Show (4:3)</PresentationFormat>
  <Paragraphs>137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Roman</vt:lpstr>
      <vt:lpstr>Calibri</vt:lpstr>
      <vt:lpstr>Helvetica</vt:lpstr>
      <vt:lpstr>Times</vt:lpstr>
      <vt:lpstr>grandrounds</vt:lpstr>
      <vt:lpstr>Streamlining  Deep Brain Stimulation</vt:lpstr>
      <vt:lpstr>Disclosures</vt:lpstr>
      <vt:lpstr>Secrets to Success</vt:lpstr>
      <vt:lpstr>Top 10 Steps to Success</vt:lpstr>
      <vt:lpstr>1. Know the Target, Know the Patient</vt:lpstr>
      <vt:lpstr>2. Know Your Guidelines</vt:lpstr>
      <vt:lpstr>3. Plan and Review in Advance</vt:lpstr>
      <vt:lpstr>4.Knowing the Steps… from 1-100</vt:lpstr>
      <vt:lpstr>5. Assembling the Right Team</vt:lpstr>
      <vt:lpstr>6. Frame Placement Protocol</vt:lpstr>
      <vt:lpstr>7. Consistent OR Setup</vt:lpstr>
      <vt:lpstr>8. Efficient Physiological Localization</vt:lpstr>
      <vt:lpstr>9.Same Day Lead Confirmation</vt:lpstr>
      <vt:lpstr>10. Effective Communication is Essential!</vt:lpstr>
      <vt:lpstr>Conclusions</vt:lpstr>
      <vt:lpstr>PowerPoint Presentation</vt:lpstr>
      <vt:lpstr>Thank you!</vt:lpstr>
    </vt:vector>
  </TitlesOfParts>
  <Company>Albany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Neurosurgical Management of Cancer Pain</dc:title>
  <dc:creator>AMC</dc:creator>
  <cp:lastModifiedBy>julie pilitsis</cp:lastModifiedBy>
  <cp:revision>720</cp:revision>
  <cp:lastPrinted>2016-09-01T12:38:31Z</cp:lastPrinted>
  <dcterms:created xsi:type="dcterms:W3CDTF">2016-08-26T21:01:42Z</dcterms:created>
  <dcterms:modified xsi:type="dcterms:W3CDTF">2020-05-05T20:57:48Z</dcterms:modified>
</cp:coreProperties>
</file>