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86" r:id="rId5"/>
    <p:sldId id="304" r:id="rId6"/>
    <p:sldId id="288" r:id="rId7"/>
    <p:sldId id="313" r:id="rId8"/>
    <p:sldId id="314" r:id="rId9"/>
    <p:sldId id="315" r:id="rId10"/>
    <p:sldId id="319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8" autoAdjust="0"/>
    <p:restoredTop sz="93091" autoAdjust="0"/>
  </p:normalViewPr>
  <p:slideViewPr>
    <p:cSldViewPr snapToGrid="0">
      <p:cViewPr varScale="1">
        <p:scale>
          <a:sx n="70" d="100"/>
          <a:sy n="70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618B0-5FB8-4642-8E00-170D1E6363EB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1384E-F5E9-4BC5-AFA4-EC519BC09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7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1384E-F5E9-4BC5-AFA4-EC519BC095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9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C2D91E5B-7947-436A-BF51-3BB68DBD5895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192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C2D91E5B-7947-436A-BF51-3BB68DBD589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3905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C2D91E5B-7947-436A-BF51-3BB68DBD589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1694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fld id="{C2D91E5B-7947-436A-BF51-3BB68DBD5895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582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6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0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25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2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5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8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5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6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6DDB-975C-4777-A9A4-5E9378D98615}" type="datetimeFigureOut">
              <a:rPr lang="en-US" smtClean="0"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E83DD-A413-4A07-B67D-AB9C984B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5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212" y="1755873"/>
            <a:ext cx="106773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Asleep or Awake DBS:</a:t>
            </a:r>
          </a:p>
          <a:p>
            <a:pPr algn="ctr"/>
            <a:r>
              <a:rPr lang="en-US" sz="4400" dirty="0" smtClean="0"/>
              <a:t>Which Should You Do?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690398" y="3910041"/>
            <a:ext cx="4212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Jonathan Miller, MD</a:t>
            </a:r>
          </a:p>
          <a:p>
            <a:pPr algn="ctr"/>
            <a:r>
              <a:rPr lang="en-US" dirty="0" smtClean="0"/>
              <a:t>Professor of Neurological Surgery</a:t>
            </a:r>
          </a:p>
          <a:p>
            <a:pPr algn="ctr"/>
            <a:r>
              <a:rPr lang="en-US" dirty="0" smtClean="0"/>
              <a:t>Case Western Reserve University</a:t>
            </a:r>
          </a:p>
          <a:p>
            <a:pPr algn="ctr"/>
            <a:r>
              <a:rPr lang="en-US" dirty="0" smtClean="0"/>
              <a:t>University Hospitals Case Medical Center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862" y="5422164"/>
            <a:ext cx="3853659" cy="1047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373" y="5369524"/>
            <a:ext cx="3564050" cy="115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71" y="3573017"/>
            <a:ext cx="4485149" cy="225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88"/>
          <a:stretch>
            <a:fillRect/>
          </a:stretch>
        </p:blipFill>
        <p:spPr bwMode="auto">
          <a:xfrm>
            <a:off x="133749" y="4435707"/>
            <a:ext cx="3622135" cy="218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26" y="1208770"/>
            <a:ext cx="3001465" cy="192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402" y="0"/>
            <a:ext cx="11894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57308"/>
            <a:ext cx="706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Neuromodulation</a:t>
            </a:r>
            <a:r>
              <a:rPr lang="en-US" i="1" dirty="0" smtClean="0"/>
              <a:t> for movement disorders originated from therapeutic lesions, which were originally targeted using </a:t>
            </a:r>
            <a:r>
              <a:rPr lang="en-US" i="1" dirty="0" err="1" smtClean="0"/>
              <a:t>ventriculography</a:t>
            </a:r>
            <a:endParaRPr lang="en-US" i="1" dirty="0" smtClean="0"/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46" y="5423671"/>
            <a:ext cx="2817305" cy="13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4" y="1759712"/>
            <a:ext cx="3466893" cy="259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78050" y="3300168"/>
            <a:ext cx="394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Survey of Ideal PD Tremor Target (1985)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70869" y="2874928"/>
            <a:ext cx="101890" cy="1006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99287" y="6119849"/>
            <a:ext cx="101890" cy="10064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842926" y="2925252"/>
            <a:ext cx="101890" cy="1006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03286" y="6119849"/>
            <a:ext cx="101890" cy="100648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910112" y="544098"/>
            <a:ext cx="4350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Modern MRI techniques allow direct visualization of targets of interest and intraoperative verification of lead placement</a:t>
            </a: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541" y="1759712"/>
            <a:ext cx="2952206" cy="165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926" y="3444502"/>
            <a:ext cx="1527610" cy="17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175" y="3573017"/>
            <a:ext cx="1460987" cy="16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8636177" y="6298792"/>
            <a:ext cx="36583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Andrade-Souza et </a:t>
            </a:r>
            <a:r>
              <a:rPr lang="en-US" sz="1100" dirty="0" smtClean="0"/>
              <a:t>al., </a:t>
            </a:r>
            <a:r>
              <a:rPr lang="en-US" sz="1100" dirty="0"/>
              <a:t>Neurosurgery 2008;62 </a:t>
            </a:r>
            <a:r>
              <a:rPr lang="en-US" sz="1100" dirty="0" err="1"/>
              <a:t>Suppl</a:t>
            </a:r>
            <a:r>
              <a:rPr lang="en-US" sz="1100" dirty="0"/>
              <a:t> 2:875-83.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992044" y="6494472"/>
            <a:ext cx="3302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Starr et al., J </a:t>
            </a:r>
            <a:r>
              <a:rPr lang="en-US" sz="1100" dirty="0" err="1"/>
              <a:t>Neurosurg</a:t>
            </a:r>
            <a:r>
              <a:rPr lang="en-US" sz="1100" dirty="0"/>
              <a:t> </a:t>
            </a:r>
            <a:r>
              <a:rPr lang="en-US" sz="1100" dirty="0" err="1"/>
              <a:t>Pediatr</a:t>
            </a:r>
            <a:r>
              <a:rPr lang="en-US" sz="1100" dirty="0"/>
              <a:t>. 2014 Oct;14(4):400-8.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463327" y="6090579"/>
            <a:ext cx="28312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/>
              <a:t>Laitinen, </a:t>
            </a:r>
            <a:r>
              <a:rPr lang="fi-FI" sz="1100" dirty="0"/>
              <a:t>J Neurosurg 1985 Mar;62(3):349-51.</a:t>
            </a:r>
            <a:endParaRPr lang="en-US" sz="11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7990925" y="267789"/>
            <a:ext cx="22195" cy="6434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875610" y="5526134"/>
            <a:ext cx="469091" cy="13989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35905" y="5666029"/>
            <a:ext cx="652832" cy="13989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71627" y="5667373"/>
            <a:ext cx="615274" cy="13855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23366" y="5798983"/>
            <a:ext cx="429456" cy="13989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106255" y="5822691"/>
            <a:ext cx="580645" cy="1161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178804" y="5960067"/>
            <a:ext cx="402964" cy="11176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258406" y="5935513"/>
            <a:ext cx="509308" cy="135301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900927" y="6080849"/>
            <a:ext cx="451896" cy="12157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40217" y="6080849"/>
            <a:ext cx="580645" cy="1161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617597" y="6222598"/>
            <a:ext cx="580645" cy="1161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875610" y="6202424"/>
            <a:ext cx="469091" cy="13636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632686" y="6334363"/>
            <a:ext cx="469091" cy="13636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306173" y="6361416"/>
            <a:ext cx="314689" cy="109309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00440" y="6494472"/>
            <a:ext cx="388297" cy="10343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008280" y="6503165"/>
            <a:ext cx="388297" cy="10343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600439" y="6633144"/>
            <a:ext cx="388297" cy="103437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12001" y="4494867"/>
            <a:ext cx="898112" cy="10312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59299" y="4435707"/>
            <a:ext cx="858874" cy="75489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 animBg="1"/>
      <p:bldP spid="38" grpId="0" animBg="1"/>
      <p:bldP spid="39" grpId="0" animBg="1"/>
      <p:bldP spid="40" grpId="0" animBg="1"/>
      <p:bldP spid="41" grpId="0"/>
      <p:bldP spid="46" grpId="0"/>
      <p:bldP spid="47" grpId="0"/>
      <p:bldP spid="48" grpId="0"/>
      <p:bldP spid="23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9" grpId="0" animBg="1"/>
      <p:bldP spid="50" grpId="0" animBg="1"/>
      <p:bldP spid="51" grpId="0" animBg="1"/>
      <p:bldP spid="52" grpId="0" animBg="1"/>
      <p:bldP spid="4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402" y="0"/>
            <a:ext cx="11592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“Awake” vs. “Asleep” DBS: Advantages of Each</a:t>
            </a:r>
            <a:endParaRPr lang="en-US" sz="4400" dirty="0"/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62" y="1374276"/>
            <a:ext cx="2901445" cy="166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86720" y="711650"/>
            <a:ext cx="546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controversy is not about anesthetic technique but about how accurate lead placement is verified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8570" y="3403907"/>
            <a:ext cx="4800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“Awake” DBS</a:t>
            </a:r>
            <a:r>
              <a:rPr lang="en-US" sz="2400" b="1" dirty="0" smtClean="0"/>
              <a:t> = MER/Mapping</a:t>
            </a:r>
            <a:endParaRPr lang="en-US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128509" y="3338716"/>
            <a:ext cx="5336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“Asleep” DBS</a:t>
            </a:r>
            <a:r>
              <a:rPr lang="en-US" sz="2400" b="1" dirty="0" smtClean="0"/>
              <a:t> = Intraoperative Imaging</a:t>
            </a:r>
            <a:endParaRPr lang="en-US" sz="2400" b="1" u="sng" dirty="0"/>
          </a:p>
        </p:txBody>
      </p:sp>
      <p:sp>
        <p:nvSpPr>
          <p:cNvPr id="33" name="Rectangle 32"/>
          <p:cNvSpPr/>
          <p:nvPr/>
        </p:nvSpPr>
        <p:spPr>
          <a:xfrm>
            <a:off x="-7402" y="3796933"/>
            <a:ext cx="5995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Physiological (functional) target</a:t>
            </a:r>
            <a:endParaRPr lang="en-US" dirty="0">
              <a:solidFill>
                <a:srgbClr val="0B539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017407" y="3727577"/>
            <a:ext cx="4091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Anatomic (structural) target</a:t>
            </a:r>
            <a:endParaRPr lang="en-US" dirty="0">
              <a:solidFill>
                <a:srgbClr val="0B539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-7402" y="4083878"/>
            <a:ext cx="6281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Extremely high </a:t>
            </a: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spatial accuracy </a:t>
            </a: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(&lt;0.1 mm)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-7402" y="4379657"/>
            <a:ext cx="6281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Works even when MRI not available (e.g., pacemaker) or suboptimal (artifact/movement)</a:t>
            </a:r>
            <a:endParaRPr lang="en-US" dirty="0">
              <a:solidFill>
                <a:srgbClr val="0B539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14815" y="5507533"/>
            <a:ext cx="6281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Excellent research tool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-14815" y="4928228"/>
            <a:ext cx="6219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Allows intraoperative “test drive” to confirm stimulation therapeutic effects/side effects</a:t>
            </a:r>
            <a:endParaRPr lang="en-US" dirty="0">
              <a:solidFill>
                <a:srgbClr val="0B539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5815705"/>
            <a:ext cx="6281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Fewer off-target effects, which may affect durability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17407" y="4016535"/>
            <a:ext cx="574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Lower risk (hemorrhage, edema, cognitive decline)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009994" y="4303480"/>
            <a:ext cx="574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Lower operative time, complexity, cost, CSF loss, </a:t>
            </a:r>
            <a:r>
              <a:rPr lang="en-US" dirty="0" err="1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pneumocephalus</a:t>
            </a: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discomfort (not awake off meds)</a:t>
            </a:r>
            <a:endParaRPr lang="en-US" dirty="0">
              <a:solidFill>
                <a:srgbClr val="0B539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17407" y="4872826"/>
            <a:ext cx="5864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Better speech outcome (phonemic/category fluency)</a:t>
            </a:r>
            <a:endParaRPr lang="en-US" dirty="0">
              <a:solidFill>
                <a:srgbClr val="0B539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009993" y="5165939"/>
            <a:ext cx="6273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Targets </a:t>
            </a: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least </a:t>
            </a: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tolerant of </a:t>
            </a: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misplacement are visible </a:t>
            </a: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MRI</a:t>
            </a:r>
            <a:endParaRPr lang="en-US" dirty="0">
              <a:solidFill>
                <a:srgbClr val="0B5394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800" y="1660819"/>
            <a:ext cx="1328344" cy="150455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228" y="1666249"/>
            <a:ext cx="1483880" cy="144208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009993" y="5522592"/>
            <a:ext cx="6398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SzPct val="100000"/>
              <a:buFont typeface="Calibri" panose="020F0502020204030204" pitchFamily="34" charset="0"/>
              <a:buChar char="•"/>
              <a:tabLst>
                <a:tab pos="914400" algn="l"/>
              </a:tabLst>
            </a:pP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Stim volume is </a:t>
            </a: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large and </a:t>
            </a:r>
            <a:r>
              <a:rPr lang="en-US" dirty="0" smtClean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defined empirically during programming, </a:t>
            </a:r>
            <a:r>
              <a:rPr lang="en-US" dirty="0">
                <a:solidFill>
                  <a:srgbClr val="0B539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 0.1 mm accuracy may be unnecessary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1871" y="1775894"/>
            <a:ext cx="3249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The goal is to </a:t>
            </a:r>
            <a:r>
              <a:rPr lang="en-US" i="1" dirty="0"/>
              <a:t>correct for targeting error (spatial inaccuracy, distortion, brain shift, brain deflection)</a:t>
            </a:r>
          </a:p>
        </p:txBody>
      </p:sp>
    </p:spTree>
    <p:extLst>
      <p:ext uri="{BB962C8B-B14F-4D97-AF65-F5344CB8AC3E}">
        <p14:creationId xmlns:p14="http://schemas.microsoft.com/office/powerpoint/2010/main" val="5862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5" grpId="0"/>
      <p:bldP spid="37" grpId="0"/>
      <p:bldP spid="40" grpId="0"/>
      <p:bldP spid="41" grpId="0"/>
      <p:bldP spid="42" grpId="0"/>
      <p:bldP spid="43" grpId="0"/>
      <p:bldP spid="44" grpId="0"/>
      <p:bldP spid="45" grpId="0"/>
      <p:bldP spid="48" grpId="0"/>
      <p:bldP spid="49" grpId="0"/>
      <p:bldP spid="5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402" y="0"/>
            <a:ext cx="11592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Awake DBS (MER) Increases Surgical </a:t>
            </a:r>
            <a:r>
              <a:rPr lang="en-US" sz="4400" dirty="0"/>
              <a:t>R</a:t>
            </a:r>
            <a:r>
              <a:rPr lang="en-US" sz="4400" dirty="0" smtClean="0"/>
              <a:t>isk</a:t>
            </a:r>
            <a:endParaRPr lang="en-US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193193"/>
              </p:ext>
            </p:extLst>
          </p:nvPr>
        </p:nvGraphicFramePr>
        <p:xfrm>
          <a:off x="1517870" y="927788"/>
          <a:ext cx="8914809" cy="58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1341549129"/>
                    </a:ext>
                  </a:extLst>
                </a:gridCol>
                <a:gridCol w="1421295">
                  <a:extLst>
                    <a:ext uri="{9D8B030D-6E8A-4147-A177-3AD203B41FA5}">
                      <a16:colId xmlns:a16="http://schemas.microsoft.com/office/drawing/2014/main" val="9681542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3222801701"/>
                    </a:ext>
                  </a:extLst>
                </a:gridCol>
                <a:gridCol w="611310">
                  <a:extLst>
                    <a:ext uri="{9D8B030D-6E8A-4147-A177-3AD203B41FA5}">
                      <a16:colId xmlns:a16="http://schemas.microsoft.com/office/drawing/2014/main" val="2976289037"/>
                    </a:ext>
                  </a:extLst>
                </a:gridCol>
                <a:gridCol w="3831481">
                  <a:extLst>
                    <a:ext uri="{9D8B030D-6E8A-4147-A177-3AD203B41FA5}">
                      <a16:colId xmlns:a16="http://schemas.microsoft.com/office/drawing/2014/main" val="209076047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872888994"/>
                    </a:ext>
                  </a:extLst>
                </a:gridCol>
              </a:tblGrid>
              <a:tr h="3610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Study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Type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With MER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</a:rPr>
                        <a:t>Without</a:t>
                      </a:r>
                      <a:r>
                        <a:rPr lang="en-US" sz="1200" u="sng" baseline="0" dirty="0" smtClean="0">
                          <a:effectLst/>
                        </a:rPr>
                        <a:t> </a:t>
                      </a:r>
                      <a:r>
                        <a:rPr lang="en-US" sz="1200" u="sng" dirty="0" smtClean="0">
                          <a:effectLst/>
                        </a:rPr>
                        <a:t>MER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Difference in </a:t>
                      </a:r>
                      <a:r>
                        <a:rPr lang="en-US" sz="1200" u="sng" dirty="0" smtClean="0">
                          <a:effectLst/>
                        </a:rPr>
                        <a:t>Complications with MER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Difference in </a:t>
                      </a:r>
                      <a:r>
                        <a:rPr lang="en-US" sz="1200" u="sng" dirty="0" smtClean="0">
                          <a:effectLst/>
                        </a:rPr>
                        <a:t>Outcome with MER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extLst>
                  <a:ext uri="{0D108BD9-81ED-4DB2-BD59-A6C34878D82A}">
                    <a16:rowId xmlns:a16="http://schemas.microsoft.com/office/drawing/2014/main" val="416772013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74717"/>
              </p:ext>
            </p:extLst>
          </p:nvPr>
        </p:nvGraphicFramePr>
        <p:xfrm>
          <a:off x="1517869" y="1514909"/>
          <a:ext cx="8914809" cy="60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572851060"/>
                    </a:ext>
                  </a:extLst>
                </a:gridCol>
                <a:gridCol w="1421295">
                  <a:extLst>
                    <a:ext uri="{9D8B030D-6E8A-4147-A177-3AD203B41FA5}">
                      <a16:colId xmlns:a16="http://schemas.microsoft.com/office/drawing/2014/main" val="3859335913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691752919"/>
                    </a:ext>
                  </a:extLst>
                </a:gridCol>
                <a:gridCol w="611310">
                  <a:extLst>
                    <a:ext uri="{9D8B030D-6E8A-4147-A177-3AD203B41FA5}">
                      <a16:colId xmlns:a16="http://schemas.microsoft.com/office/drawing/2014/main" val="1606196088"/>
                    </a:ext>
                  </a:extLst>
                </a:gridCol>
                <a:gridCol w="3831481">
                  <a:extLst>
                    <a:ext uri="{9D8B030D-6E8A-4147-A177-3AD203B41FA5}">
                      <a16:colId xmlns:a16="http://schemas.microsoft.com/office/drawing/2014/main" val="852256826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3115045387"/>
                    </a:ext>
                  </a:extLst>
                </a:gridCol>
              </a:tblGrid>
              <a:tr h="602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Alkhani</a:t>
                      </a:r>
                      <a:r>
                        <a:rPr lang="en-US" sz="1200" dirty="0">
                          <a:effectLst/>
                        </a:rPr>
                        <a:t> and </a:t>
                      </a:r>
                      <a:r>
                        <a:rPr lang="en-US" sz="1200" dirty="0" smtClean="0">
                          <a:effectLst/>
                        </a:rPr>
                        <a:t>Lozano,</a:t>
                      </a:r>
                      <a:r>
                        <a:rPr lang="en-US" sz="1200" baseline="0" dirty="0" smtClean="0">
                          <a:effectLst/>
                        </a:rPr>
                        <a:t> J </a:t>
                      </a:r>
                      <a:r>
                        <a:rPr lang="en-US" sz="1200" baseline="0" dirty="0" err="1" smtClean="0">
                          <a:effectLst/>
                        </a:rPr>
                        <a:t>Neurosurg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2001;94(1):43-49.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Meta-analysis,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pallidotomy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903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1051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MER associated with</a:t>
                      </a:r>
                      <a:r>
                        <a:rPr lang="en-US" sz="1200" b="0" i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s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ignificantly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higher rate of </a:t>
                      </a:r>
                      <a:r>
                        <a:rPr lang="en-US" sz="12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hemorrhage,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postoperative weakness/dysphagia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, and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overall </a:t>
                      </a:r>
                      <a:r>
                        <a:rPr lang="en-US" sz="12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complications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(p=0.003)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No difference in UPDRS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4714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75128"/>
              </p:ext>
            </p:extLst>
          </p:nvPr>
        </p:nvGraphicFramePr>
        <p:xfrm>
          <a:off x="1517869" y="2102030"/>
          <a:ext cx="8914809" cy="60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572851060"/>
                    </a:ext>
                  </a:extLst>
                </a:gridCol>
                <a:gridCol w="1421295">
                  <a:extLst>
                    <a:ext uri="{9D8B030D-6E8A-4147-A177-3AD203B41FA5}">
                      <a16:colId xmlns:a16="http://schemas.microsoft.com/office/drawing/2014/main" val="3859335913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691752919"/>
                    </a:ext>
                  </a:extLst>
                </a:gridCol>
                <a:gridCol w="611310">
                  <a:extLst>
                    <a:ext uri="{9D8B030D-6E8A-4147-A177-3AD203B41FA5}">
                      <a16:colId xmlns:a16="http://schemas.microsoft.com/office/drawing/2014/main" val="1606196088"/>
                    </a:ext>
                  </a:extLst>
                </a:gridCol>
                <a:gridCol w="3831481">
                  <a:extLst>
                    <a:ext uri="{9D8B030D-6E8A-4147-A177-3AD203B41FA5}">
                      <a16:colId xmlns:a16="http://schemas.microsoft.com/office/drawing/2014/main" val="852256826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3115045387"/>
                    </a:ext>
                  </a:extLst>
                </a:gridCol>
              </a:tblGrid>
              <a:tr h="602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Palur</a:t>
                      </a:r>
                      <a:r>
                        <a:rPr lang="en-US" sz="1200" dirty="0">
                          <a:effectLst/>
                        </a:rPr>
                        <a:t> et </a:t>
                      </a:r>
                      <a:r>
                        <a:rPr lang="en-US" sz="1200" dirty="0" smtClean="0">
                          <a:effectLst/>
                        </a:rPr>
                        <a:t>al., J </a:t>
                      </a:r>
                      <a:r>
                        <a:rPr lang="en-US" sz="1200" dirty="0" err="1" smtClean="0">
                          <a:effectLst/>
                        </a:rPr>
                        <a:t>Neurosurg</a:t>
                      </a:r>
                      <a:r>
                        <a:rPr lang="en-US" sz="1200" dirty="0" smtClean="0">
                          <a:effectLst/>
                        </a:rPr>
                        <a:t> 2002;96(6):1058-62.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Meta-analysis,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pallodotomy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302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184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Significantly higher risk of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hemorrhage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with MER (1.3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% vs. 0.25%, p=0.012)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No difference in UPDRS or dyskinesia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84714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382659"/>
              </p:ext>
            </p:extLst>
          </p:nvPr>
        </p:nvGraphicFramePr>
        <p:xfrm>
          <a:off x="1517869" y="2689151"/>
          <a:ext cx="8914809" cy="60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3844984391"/>
                    </a:ext>
                  </a:extLst>
                </a:gridCol>
                <a:gridCol w="1421295">
                  <a:extLst>
                    <a:ext uri="{9D8B030D-6E8A-4147-A177-3AD203B41FA5}">
                      <a16:colId xmlns:a16="http://schemas.microsoft.com/office/drawing/2014/main" val="2839231023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71253848"/>
                    </a:ext>
                  </a:extLst>
                </a:gridCol>
                <a:gridCol w="611310">
                  <a:extLst>
                    <a:ext uri="{9D8B030D-6E8A-4147-A177-3AD203B41FA5}">
                      <a16:colId xmlns:a16="http://schemas.microsoft.com/office/drawing/2014/main" val="963282771"/>
                    </a:ext>
                  </a:extLst>
                </a:gridCol>
                <a:gridCol w="3831481">
                  <a:extLst>
                    <a:ext uri="{9D8B030D-6E8A-4147-A177-3AD203B41FA5}">
                      <a16:colId xmlns:a16="http://schemas.microsoft.com/office/drawing/2014/main" val="126297059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527972754"/>
                    </a:ext>
                  </a:extLst>
                </a:gridCol>
              </a:tblGrid>
              <a:tr h="602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 </a:t>
                      </a:r>
                      <a:r>
                        <a:rPr lang="en-US" sz="1200" dirty="0" err="1">
                          <a:effectLst/>
                        </a:rPr>
                        <a:t>Bie</a:t>
                      </a:r>
                      <a:r>
                        <a:rPr lang="en-US" sz="1200" dirty="0">
                          <a:effectLst/>
                        </a:rPr>
                        <a:t> et al</a:t>
                      </a:r>
                      <a:r>
                        <a:rPr lang="en-US" sz="1200" dirty="0" smtClean="0">
                          <a:effectLst/>
                        </a:rPr>
                        <a:t>.,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Neurology 2002;58(7):1008-12.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Meta-analysis,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pallidotomy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136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Adverse effects 14.4%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higher,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stroke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4.9%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higher with MER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23836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22678"/>
              </p:ext>
            </p:extLst>
          </p:nvPr>
        </p:nvGraphicFramePr>
        <p:xfrm>
          <a:off x="1517869" y="3261342"/>
          <a:ext cx="8914809" cy="60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3668779876"/>
                    </a:ext>
                  </a:extLst>
                </a:gridCol>
                <a:gridCol w="1421295">
                  <a:extLst>
                    <a:ext uri="{9D8B030D-6E8A-4147-A177-3AD203B41FA5}">
                      <a16:colId xmlns:a16="http://schemas.microsoft.com/office/drawing/2014/main" val="895236426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1521042658"/>
                    </a:ext>
                  </a:extLst>
                </a:gridCol>
                <a:gridCol w="611310">
                  <a:extLst>
                    <a:ext uri="{9D8B030D-6E8A-4147-A177-3AD203B41FA5}">
                      <a16:colId xmlns:a16="http://schemas.microsoft.com/office/drawing/2014/main" val="101038679"/>
                    </a:ext>
                  </a:extLst>
                </a:gridCol>
                <a:gridCol w="3831481">
                  <a:extLst>
                    <a:ext uri="{9D8B030D-6E8A-4147-A177-3AD203B41FA5}">
                      <a16:colId xmlns:a16="http://schemas.microsoft.com/office/drawing/2014/main" val="2376148758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3511600299"/>
                    </a:ext>
                  </a:extLst>
                </a:gridCol>
              </a:tblGrid>
              <a:tr h="602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Hariz</a:t>
                      </a:r>
                      <a:r>
                        <a:rPr lang="en-US" sz="1200" dirty="0">
                          <a:effectLst/>
                        </a:rPr>
                        <a:t>  et al</a:t>
                      </a:r>
                      <a:r>
                        <a:rPr lang="en-US" sz="1200" dirty="0" smtClean="0">
                          <a:effectLst/>
                        </a:rPr>
                        <a:t>., </a:t>
                      </a:r>
                      <a:r>
                        <a:rPr lang="en-US" sz="1200" dirty="0" err="1" smtClean="0">
                          <a:effectLst/>
                        </a:rPr>
                        <a:t>Stereotact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</a:rPr>
                        <a:t>Funct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</a:rPr>
                        <a:t>Neurosurg</a:t>
                      </a:r>
                      <a:r>
                        <a:rPr lang="en-US" sz="1200" baseline="0" dirty="0" smtClean="0">
                          <a:effectLst/>
                        </a:rPr>
                        <a:t> 2002;78(3-4):146-57.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Meta-analysis,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thalamotomy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pallidotomy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5-fold increase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in risk of complications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No difference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5735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26159"/>
              </p:ext>
            </p:extLst>
          </p:nvPr>
        </p:nvGraphicFramePr>
        <p:xfrm>
          <a:off x="1517868" y="3818603"/>
          <a:ext cx="8914809" cy="60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1680483179"/>
                    </a:ext>
                  </a:extLst>
                </a:gridCol>
                <a:gridCol w="1421295">
                  <a:extLst>
                    <a:ext uri="{9D8B030D-6E8A-4147-A177-3AD203B41FA5}">
                      <a16:colId xmlns:a16="http://schemas.microsoft.com/office/drawing/2014/main" val="4150858848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1180779822"/>
                    </a:ext>
                  </a:extLst>
                </a:gridCol>
                <a:gridCol w="611310">
                  <a:extLst>
                    <a:ext uri="{9D8B030D-6E8A-4147-A177-3AD203B41FA5}">
                      <a16:colId xmlns:a16="http://schemas.microsoft.com/office/drawing/2014/main" val="861132197"/>
                    </a:ext>
                  </a:extLst>
                </a:gridCol>
                <a:gridCol w="3831481">
                  <a:extLst>
                    <a:ext uri="{9D8B030D-6E8A-4147-A177-3AD203B41FA5}">
                      <a16:colId xmlns:a16="http://schemas.microsoft.com/office/drawing/2014/main" val="3195357301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855123284"/>
                    </a:ext>
                  </a:extLst>
                </a:gridCol>
              </a:tblGrid>
              <a:tr h="602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Higuchi and </a:t>
                      </a:r>
                      <a:r>
                        <a:rPr lang="en-US" sz="1200" dirty="0" err="1" smtClean="0">
                          <a:effectLst/>
                        </a:rPr>
                        <a:t>Iacono</a:t>
                      </a:r>
                      <a:r>
                        <a:rPr lang="en-US" sz="1200" dirty="0" smtClean="0">
                          <a:effectLst/>
                        </a:rPr>
                        <a:t>, Neurosurgery 2003;52(3):558-71.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Retrospective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single-institution,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pallidotomy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723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Risk of hemorrhage 3.82x higher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, risk of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postoperative hemiparesis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without hemorrhage </a:t>
                      </a:r>
                      <a:r>
                        <a:rPr lang="en-US" sz="12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6.1x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higher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with MER (p=0.001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52232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023120"/>
              </p:ext>
            </p:extLst>
          </p:nvPr>
        </p:nvGraphicFramePr>
        <p:xfrm>
          <a:off x="1517868" y="4390794"/>
          <a:ext cx="8914809" cy="60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845651666"/>
                    </a:ext>
                  </a:extLst>
                </a:gridCol>
                <a:gridCol w="1421295">
                  <a:extLst>
                    <a:ext uri="{9D8B030D-6E8A-4147-A177-3AD203B41FA5}">
                      <a16:colId xmlns:a16="http://schemas.microsoft.com/office/drawing/2014/main" val="893221954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728822299"/>
                    </a:ext>
                  </a:extLst>
                </a:gridCol>
                <a:gridCol w="611310">
                  <a:extLst>
                    <a:ext uri="{9D8B030D-6E8A-4147-A177-3AD203B41FA5}">
                      <a16:colId xmlns:a16="http://schemas.microsoft.com/office/drawing/2014/main" val="1037287422"/>
                    </a:ext>
                  </a:extLst>
                </a:gridCol>
                <a:gridCol w="3831481">
                  <a:extLst>
                    <a:ext uri="{9D8B030D-6E8A-4147-A177-3AD203B41FA5}">
                      <a16:colId xmlns:a16="http://schemas.microsoft.com/office/drawing/2014/main" val="588288717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830503196"/>
                    </a:ext>
                  </a:extLst>
                </a:gridCol>
              </a:tblGrid>
              <a:tr h="602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Gorgulho</a:t>
                      </a:r>
                      <a:r>
                        <a:rPr lang="en-US" sz="1200" dirty="0">
                          <a:effectLst/>
                        </a:rPr>
                        <a:t> et al</a:t>
                      </a:r>
                      <a:r>
                        <a:rPr lang="en-US" sz="1200" dirty="0" smtClean="0">
                          <a:effectLst/>
                        </a:rPr>
                        <a:t>., J </a:t>
                      </a:r>
                      <a:r>
                        <a:rPr lang="en-US" sz="1200" dirty="0" err="1" smtClean="0">
                          <a:effectLst/>
                        </a:rPr>
                        <a:t>Neurosurg</a:t>
                      </a:r>
                      <a:r>
                        <a:rPr lang="en-US" sz="1200" dirty="0" smtClean="0">
                          <a:effectLst/>
                        </a:rPr>
                        <a:t> 2005;102(5):888-96.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0540" algn="ctr"/>
                        </a:tabLs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Retrospective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single-institution,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pallidotomy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DBS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144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Hemorrhage increased from 1.4% to 2.9</a:t>
                      </a:r>
                      <a:r>
                        <a:rPr lang="en-US" sz="12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when MER used,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correlated with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number of passes</a:t>
                      </a:r>
                      <a:endParaRPr lang="en-US" sz="1200" b="1" i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5112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426500"/>
              </p:ext>
            </p:extLst>
          </p:nvPr>
        </p:nvGraphicFramePr>
        <p:xfrm>
          <a:off x="1517868" y="4962985"/>
          <a:ext cx="8914809" cy="60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2347861507"/>
                    </a:ext>
                  </a:extLst>
                </a:gridCol>
                <a:gridCol w="1421295">
                  <a:extLst>
                    <a:ext uri="{9D8B030D-6E8A-4147-A177-3AD203B41FA5}">
                      <a16:colId xmlns:a16="http://schemas.microsoft.com/office/drawing/2014/main" val="1266096624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120622840"/>
                    </a:ext>
                  </a:extLst>
                </a:gridCol>
                <a:gridCol w="611310">
                  <a:extLst>
                    <a:ext uri="{9D8B030D-6E8A-4147-A177-3AD203B41FA5}">
                      <a16:colId xmlns:a16="http://schemas.microsoft.com/office/drawing/2014/main" val="2197808407"/>
                    </a:ext>
                  </a:extLst>
                </a:gridCol>
                <a:gridCol w="3831481">
                  <a:extLst>
                    <a:ext uri="{9D8B030D-6E8A-4147-A177-3AD203B41FA5}">
                      <a16:colId xmlns:a16="http://schemas.microsoft.com/office/drawing/2014/main" val="1735435569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1188145395"/>
                    </a:ext>
                  </a:extLst>
                </a:gridCol>
              </a:tblGrid>
              <a:tr h="602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DBS for PD study </a:t>
                      </a:r>
                      <a:r>
                        <a:rPr lang="en-US" sz="1200" dirty="0" smtClean="0">
                          <a:effectLst/>
                        </a:rPr>
                        <a:t>group, NEJM 2001;345(13):956-63.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0540" algn="ctr"/>
                        </a:tabLs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Prospective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double blind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study, DBS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134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Number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of passes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strongly correlated with hemorrhage (</a:t>
                      </a:r>
                      <a:r>
                        <a:rPr lang="en-US" sz="12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4.1 passes</a:t>
                      </a:r>
                      <a:r>
                        <a:rPr lang="en-US" sz="1200" b="1" i="1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i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in cases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with hemorrhage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vs. </a:t>
                      </a:r>
                      <a:r>
                        <a:rPr lang="en-US" sz="12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2.9 passes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en-US" sz="1200" b="0" i="0" u="none" baseline="0" dirty="0" smtClean="0">
                          <a:solidFill>
                            <a:schemeClr val="tx1"/>
                          </a:solidFill>
                          <a:effectLst/>
                        </a:rPr>
                        <a:t> cases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without hemorrhage)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11568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43560"/>
              </p:ext>
            </p:extLst>
          </p:nvPr>
        </p:nvGraphicFramePr>
        <p:xfrm>
          <a:off x="1517868" y="5535176"/>
          <a:ext cx="8914809" cy="60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3739952158"/>
                    </a:ext>
                  </a:extLst>
                </a:gridCol>
                <a:gridCol w="1421295">
                  <a:extLst>
                    <a:ext uri="{9D8B030D-6E8A-4147-A177-3AD203B41FA5}">
                      <a16:colId xmlns:a16="http://schemas.microsoft.com/office/drawing/2014/main" val="4244797491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4115681101"/>
                    </a:ext>
                  </a:extLst>
                </a:gridCol>
                <a:gridCol w="611310">
                  <a:extLst>
                    <a:ext uri="{9D8B030D-6E8A-4147-A177-3AD203B41FA5}">
                      <a16:colId xmlns:a16="http://schemas.microsoft.com/office/drawing/2014/main" val="1985425752"/>
                    </a:ext>
                  </a:extLst>
                </a:gridCol>
                <a:gridCol w="3831481">
                  <a:extLst>
                    <a:ext uri="{9D8B030D-6E8A-4147-A177-3AD203B41FA5}">
                      <a16:colId xmlns:a16="http://schemas.microsoft.com/office/drawing/2014/main" val="2321159859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3397804710"/>
                    </a:ext>
                  </a:extLst>
                </a:gridCol>
              </a:tblGrid>
              <a:tr h="602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Binder et al</a:t>
                      </a:r>
                      <a:r>
                        <a:rPr lang="en-US" sz="1200" dirty="0" smtClean="0">
                          <a:effectLst/>
                        </a:rPr>
                        <a:t>.,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Neurosurgery 2005;56(4):722-32.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0540" algn="ctr"/>
                        </a:tabLs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Retrospective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single-institution, DBS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280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Hemorrhage rate 3.3%; correlated with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number of passes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target (</a:t>
                      </a:r>
                      <a:r>
                        <a:rPr lang="en-US" sz="1200" b="0" i="0" u="none" dirty="0" err="1" smtClean="0">
                          <a:solidFill>
                            <a:schemeClr val="tx1"/>
                          </a:solidFill>
                          <a:effectLst/>
                        </a:rPr>
                        <a:t>GPi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 worse)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5292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462319"/>
              </p:ext>
            </p:extLst>
          </p:nvPr>
        </p:nvGraphicFramePr>
        <p:xfrm>
          <a:off x="1517867" y="6122297"/>
          <a:ext cx="8914809" cy="602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44">
                  <a:extLst>
                    <a:ext uri="{9D8B030D-6E8A-4147-A177-3AD203B41FA5}">
                      <a16:colId xmlns:a16="http://schemas.microsoft.com/office/drawing/2014/main" val="1997173626"/>
                    </a:ext>
                  </a:extLst>
                </a:gridCol>
                <a:gridCol w="1421295">
                  <a:extLst>
                    <a:ext uri="{9D8B030D-6E8A-4147-A177-3AD203B41FA5}">
                      <a16:colId xmlns:a16="http://schemas.microsoft.com/office/drawing/2014/main" val="33491077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3744195722"/>
                    </a:ext>
                  </a:extLst>
                </a:gridCol>
                <a:gridCol w="611310">
                  <a:extLst>
                    <a:ext uri="{9D8B030D-6E8A-4147-A177-3AD203B41FA5}">
                      <a16:colId xmlns:a16="http://schemas.microsoft.com/office/drawing/2014/main" val="3412319217"/>
                    </a:ext>
                  </a:extLst>
                </a:gridCol>
                <a:gridCol w="3831481">
                  <a:extLst>
                    <a:ext uri="{9D8B030D-6E8A-4147-A177-3AD203B41FA5}">
                      <a16:colId xmlns:a16="http://schemas.microsoft.com/office/drawing/2014/main" val="2883186749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295719678"/>
                    </a:ext>
                  </a:extLst>
                </a:gridCol>
              </a:tblGrid>
              <a:tr h="6020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Zrinzo</a:t>
                      </a:r>
                      <a:r>
                        <a:rPr lang="en-US" sz="1200" dirty="0">
                          <a:effectLst/>
                        </a:rPr>
                        <a:t> et </a:t>
                      </a:r>
                      <a:r>
                        <a:rPr lang="en-US" sz="1200" dirty="0" smtClean="0">
                          <a:effectLst/>
                        </a:rPr>
                        <a:t>al., J </a:t>
                      </a:r>
                      <a:r>
                        <a:rPr lang="en-US" sz="1200" dirty="0" err="1" smtClean="0">
                          <a:effectLst/>
                        </a:rPr>
                        <a:t>Neurosurg</a:t>
                      </a:r>
                      <a:r>
                        <a:rPr lang="en-US" sz="1200" dirty="0" smtClean="0">
                          <a:effectLst/>
                        </a:rPr>
                        <a:t> 2012;116(1):84-94.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0540" algn="ctr"/>
                        </a:tabLs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Retrospective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single-institution, DBS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214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MER not used; hemorrhage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rate 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0.9%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compared with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up to </a:t>
                      </a:r>
                      <a:r>
                        <a:rPr lang="en-US" sz="1200" b="1" i="1" u="none" dirty="0" smtClean="0">
                          <a:solidFill>
                            <a:schemeClr val="tx1"/>
                          </a:solidFill>
                          <a:effectLst/>
                        </a:rPr>
                        <a:t>5.0</a:t>
                      </a:r>
                      <a:r>
                        <a:rPr lang="en-US" sz="1200" b="1" i="1" u="none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prior studies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8" marR="31188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799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3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402" y="0"/>
            <a:ext cx="11592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Clinical Results are Similar Using Either Technique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852190"/>
              </p:ext>
            </p:extLst>
          </p:nvPr>
        </p:nvGraphicFramePr>
        <p:xfrm>
          <a:off x="1837283" y="769441"/>
          <a:ext cx="8977940" cy="198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2325003916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817359738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2294005855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1996317134"/>
                    </a:ext>
                  </a:extLst>
                </a:gridCol>
              </a:tblGrid>
              <a:tr h="1988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Study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Technique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</a:rPr>
                        <a:t>Patients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Results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extLst>
                  <a:ext uri="{0D108BD9-81ED-4DB2-BD59-A6C34878D82A}">
                    <a16:rowId xmlns:a16="http://schemas.microsoft.com/office/drawing/2014/main" val="211487323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72105"/>
              </p:ext>
            </p:extLst>
          </p:nvPr>
        </p:nvGraphicFramePr>
        <p:xfrm>
          <a:off x="1837283" y="968260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2580818458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471111481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1635140445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2256397797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Starr et al</a:t>
                      </a:r>
                      <a:r>
                        <a:rPr lang="en-US" sz="1200" dirty="0" smtClean="0">
                          <a:effectLst/>
                        </a:rPr>
                        <a:t>.,</a:t>
                      </a:r>
                      <a:r>
                        <a:rPr lang="en-US" sz="1200" baseline="0" dirty="0" smtClean="0">
                          <a:effectLst/>
                        </a:rPr>
                        <a:t> J </a:t>
                      </a:r>
                      <a:r>
                        <a:rPr lang="en-US" sz="1200" baseline="0" dirty="0" err="1" smtClean="0">
                          <a:effectLst/>
                        </a:rPr>
                        <a:t>Neurosurg</a:t>
                      </a:r>
                      <a:r>
                        <a:rPr lang="en-US" sz="1200" baseline="0" dirty="0" smtClean="0">
                          <a:effectLst/>
                        </a:rPr>
                        <a:t> 2010;112(3):479-90.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MRI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NexFrame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Single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electrode passed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87%, no complications;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UPDRS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decreased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60%;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i="0" u="none" dirty="0" smtClean="0">
                          <a:solidFill>
                            <a:schemeClr val="tx1"/>
                          </a:solidFill>
                          <a:effectLst/>
                        </a:rPr>
                        <a:t>faster</a:t>
                      </a:r>
                      <a:r>
                        <a:rPr lang="en-US" sz="1200" b="0" i="0" u="none" dirty="0">
                          <a:solidFill>
                            <a:schemeClr val="tx1"/>
                          </a:solidFill>
                          <a:effectLst/>
                        </a:rPr>
                        <a:t>, greater comfort</a:t>
                      </a:r>
                      <a:endParaRPr lang="en-US" sz="1200" b="0" i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002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30040"/>
              </p:ext>
            </p:extLst>
          </p:nvPr>
        </p:nvGraphicFramePr>
        <p:xfrm>
          <a:off x="1837283" y="1375075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2580818458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471111481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1635140445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2256397797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Larson et al</a:t>
                      </a:r>
                      <a:r>
                        <a:rPr lang="en-US" sz="1200" dirty="0" smtClean="0">
                          <a:effectLst/>
                        </a:rPr>
                        <a:t>., Neurosurgery 2012;70(1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</a:rPr>
                        <a:t>Suppl</a:t>
                      </a:r>
                      <a:r>
                        <a:rPr lang="en-US" sz="1200" baseline="0" dirty="0" smtClean="0">
                          <a:effectLst/>
                        </a:rPr>
                        <a:t>):95-103.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MRI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Clearpoint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Error 0.2 +/- 0.1 mm, 88 min procedure time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70029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320640"/>
              </p:ext>
            </p:extLst>
          </p:nvPr>
        </p:nvGraphicFramePr>
        <p:xfrm>
          <a:off x="1837283" y="1781890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1563206004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886664656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2178842079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1885036243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Ostrom</a:t>
                      </a:r>
                      <a:r>
                        <a:rPr lang="en-US" sz="1200" dirty="0">
                          <a:effectLst/>
                        </a:rPr>
                        <a:t> et </a:t>
                      </a:r>
                      <a:r>
                        <a:rPr lang="en-US" sz="1200" dirty="0" smtClean="0">
                          <a:effectLst/>
                        </a:rPr>
                        <a:t>al., </a:t>
                      </a:r>
                      <a:r>
                        <a:rPr lang="en-US" sz="1200" dirty="0" err="1" smtClean="0">
                          <a:effectLst/>
                        </a:rPr>
                        <a:t>Clin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Neurol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Neurosurg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2013;115:708-12.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MRI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NexFrame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UPDRS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decreased from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44.5 to 22.5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(49.4%),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which is similar to MER-guided awake DBS; no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complications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7346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50465"/>
              </p:ext>
            </p:extLst>
          </p:nvPr>
        </p:nvGraphicFramePr>
        <p:xfrm>
          <a:off x="1837283" y="2188705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951925599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3139183174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73068239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3869667344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Burchiel</a:t>
                      </a:r>
                      <a:r>
                        <a:rPr lang="en-US" sz="1200" dirty="0">
                          <a:effectLst/>
                        </a:rPr>
                        <a:t> et al</a:t>
                      </a:r>
                      <a:r>
                        <a:rPr lang="en-US" sz="1200" dirty="0" smtClean="0">
                          <a:effectLst/>
                        </a:rPr>
                        <a:t>.,</a:t>
                      </a:r>
                      <a:r>
                        <a:rPr lang="en-US" sz="1200" baseline="0" dirty="0" smtClean="0">
                          <a:effectLst/>
                        </a:rPr>
                        <a:t> J </a:t>
                      </a:r>
                      <a:r>
                        <a:rPr lang="en-US" sz="1200" baseline="0" dirty="0" err="1" smtClean="0">
                          <a:effectLst/>
                        </a:rPr>
                        <a:t>Neurosurg</a:t>
                      </a:r>
                      <a:r>
                        <a:rPr lang="en-US" sz="1200" baseline="0" dirty="0" smtClean="0">
                          <a:effectLst/>
                        </a:rPr>
                        <a:t> 2013;119(2):301-6.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CT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NexFrame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Mean deviation off trajectory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only 1.59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+/- 1.11 mm, one infection,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no hemorrhage; 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</a:rPr>
                        <a:t>also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en-US" sz="1200" b="1" i="1" dirty="0" err="1" smtClean="0">
                          <a:solidFill>
                            <a:schemeClr val="tx1"/>
                          </a:solidFill>
                          <a:effectLst/>
                        </a:rPr>
                        <a:t>pneumocephalus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seen in every case previously)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77770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30362"/>
              </p:ext>
            </p:extLst>
          </p:nvPr>
        </p:nvGraphicFramePr>
        <p:xfrm>
          <a:off x="1837283" y="2595520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3311178198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998030067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2280758596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2675705762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Starr </a:t>
                      </a:r>
                      <a:r>
                        <a:rPr lang="en-US" sz="1200" dirty="0">
                          <a:effectLst/>
                        </a:rPr>
                        <a:t>et al</a:t>
                      </a:r>
                      <a:r>
                        <a:rPr lang="en-US" sz="1200" dirty="0" smtClean="0">
                          <a:effectLst/>
                        </a:rPr>
                        <a:t>., J </a:t>
                      </a:r>
                      <a:r>
                        <a:rPr lang="en-US" sz="1200" dirty="0" err="1" smtClean="0">
                          <a:effectLst/>
                        </a:rPr>
                        <a:t>Neurosurg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 smtClean="0">
                          <a:effectLst/>
                        </a:rPr>
                        <a:t>Peds</a:t>
                      </a:r>
                      <a:r>
                        <a:rPr lang="en-US" sz="1200" dirty="0" smtClean="0">
                          <a:effectLst/>
                        </a:rPr>
                        <a:t> 2014;14(4):400-8.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MRI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Clearpoint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Error 0.6 +/- 0.5 mm,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BFMDRS decreased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87.6% +/- 19.2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%, similar to MER-guided;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complications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3100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685237"/>
              </p:ext>
            </p:extLst>
          </p:nvPr>
        </p:nvGraphicFramePr>
        <p:xfrm>
          <a:off x="1837283" y="3002335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3773316202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1863700787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3955759099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728132651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Jiminez-Shahed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al.,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Disord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2014;29(</a:t>
                      </a:r>
                      <a:r>
                        <a:rPr lang="en-US" sz="12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Suppl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1):1202.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MRI (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Clearpoint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MRI, 5 MER (randomized)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 more likely than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MRI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have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microlesion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(80% vs. 33%), greater 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targeting error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(0.6 vs. 1.1 mm), and 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postoperative confusion</a:t>
                      </a:r>
                      <a:endParaRPr lang="en-US" sz="12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1575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865775"/>
              </p:ext>
            </p:extLst>
          </p:nvPr>
        </p:nvGraphicFramePr>
        <p:xfrm>
          <a:off x="1837283" y="3409150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1816632807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3611019937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629127025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858405906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Saleh et al</a:t>
                      </a:r>
                      <a:r>
                        <a:rPr lang="en-US" sz="1200" dirty="0" smtClean="0">
                          <a:effectLst/>
                        </a:rPr>
                        <a:t>., </a:t>
                      </a:r>
                      <a:r>
                        <a:rPr lang="en-US" sz="1200" dirty="0" err="1" smtClean="0">
                          <a:effectLst/>
                        </a:rPr>
                        <a:t>Stereotact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</a:rPr>
                        <a:t>Funct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baseline="0" dirty="0" err="1" smtClean="0">
                          <a:effectLst/>
                        </a:rPr>
                        <a:t>Neurosurg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2015;93(6):419-26.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MRI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Clearpoint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14 MER, 23 MRI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Levodopa dosage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decreased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38% for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MER,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49% for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MRI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69219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32841"/>
              </p:ext>
            </p:extLst>
          </p:nvPr>
        </p:nvGraphicFramePr>
        <p:xfrm>
          <a:off x="1837283" y="3815965"/>
          <a:ext cx="8977940" cy="58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2013532912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4062773681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1213476512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2245556446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Chen et al</a:t>
                      </a:r>
                      <a:r>
                        <a:rPr lang="en-US" sz="1200" dirty="0" smtClean="0">
                          <a:effectLst/>
                        </a:rPr>
                        <a:t>., J </a:t>
                      </a:r>
                      <a:r>
                        <a:rPr lang="en-US" sz="1200" dirty="0" err="1" smtClean="0">
                          <a:effectLst/>
                        </a:rPr>
                        <a:t>Neurosurg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2015;</a:t>
                      </a:r>
                      <a:r>
                        <a:rPr lang="en-US" sz="1200" baseline="0" dirty="0" smtClean="0">
                          <a:effectLst/>
                        </a:rPr>
                        <a:t>27:1-8.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CT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NexFrame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 or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Leksell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40 awake, 17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asleep (no MER in either)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No difference</a:t>
                      </a:r>
                      <a:r>
                        <a:rPr lang="en-US" sz="1200" b="0" i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in BFTADL (-32.1 awake, -27.0 asleep,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n.s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.); error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higher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in awake patients (1.7 vs 0.8 mm)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70455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32048"/>
              </p:ext>
            </p:extLst>
          </p:nvPr>
        </p:nvGraphicFramePr>
        <p:xfrm>
          <a:off x="1837283" y="4394450"/>
          <a:ext cx="8977940" cy="58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1342754374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2423579570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3011960790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1872835338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Ostrem</a:t>
                      </a:r>
                      <a:r>
                        <a:rPr lang="en-US" sz="1200" dirty="0">
                          <a:effectLst/>
                        </a:rPr>
                        <a:t> et al</a:t>
                      </a:r>
                      <a:r>
                        <a:rPr lang="en-US" sz="1200" dirty="0" smtClean="0">
                          <a:effectLst/>
                        </a:rPr>
                        <a:t>., J </a:t>
                      </a:r>
                      <a:r>
                        <a:rPr lang="en-US" sz="1200" dirty="0" err="1" smtClean="0">
                          <a:effectLst/>
                        </a:rPr>
                        <a:t>Neurosurg</a:t>
                      </a:r>
                      <a:r>
                        <a:rPr lang="en-US" sz="1200" dirty="0" smtClean="0">
                          <a:effectLst/>
                        </a:rPr>
                        <a:t> 2016;124(4):908-16.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MRI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Clearpoint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</a:rPr>
                        <a:t>Single </a:t>
                      </a: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effectLst/>
                        </a:rPr>
                        <a:t>electrode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passed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in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all cases,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significant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improvement in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UPDRS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(40.75 to 24.35, p=0.001)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levodopa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dosage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one infection,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hemorrhage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or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cognitive/mood decline</a:t>
                      </a:r>
                      <a:endParaRPr lang="en-US" sz="12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92907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78574"/>
              </p:ext>
            </p:extLst>
          </p:nvPr>
        </p:nvGraphicFramePr>
        <p:xfrm>
          <a:off x="1837283" y="4972935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4078700130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1207991911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3031768711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82260241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Mirzadeh</a:t>
                      </a:r>
                      <a:r>
                        <a:rPr lang="en-US" sz="1200" dirty="0">
                          <a:effectLst/>
                        </a:rPr>
                        <a:t> et al</a:t>
                      </a:r>
                      <a:r>
                        <a:rPr lang="en-US" sz="1200" dirty="0" smtClean="0">
                          <a:effectLst/>
                        </a:rPr>
                        <a:t>., J </a:t>
                      </a:r>
                      <a:r>
                        <a:rPr lang="en-US" sz="1200" dirty="0" err="1" smtClean="0">
                          <a:effectLst/>
                        </a:rPr>
                        <a:t>Neurosurg</a:t>
                      </a:r>
                      <a:r>
                        <a:rPr lang="en-US" sz="1200" dirty="0" smtClean="0">
                          <a:effectLst/>
                        </a:rPr>
                        <a:t> 2016;124(4):902-7.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CT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Leksell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Error 0.8 mm,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significant improvement in UPDRS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(48.4 to 28.9, p&lt;0.001),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PDQ-39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levodopa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dosage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no complications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29326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04264"/>
              </p:ext>
            </p:extLst>
          </p:nvPr>
        </p:nvGraphicFramePr>
        <p:xfrm>
          <a:off x="1837283" y="5379750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1989585195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280141197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584795123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2037731390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Jacob </a:t>
                      </a:r>
                      <a:r>
                        <a:rPr lang="en-US" sz="1200" dirty="0">
                          <a:effectLst/>
                        </a:rPr>
                        <a:t>et al</a:t>
                      </a:r>
                      <a:r>
                        <a:rPr lang="en-US" sz="1200" dirty="0" smtClean="0">
                          <a:effectLst/>
                        </a:rPr>
                        <a:t>., J </a:t>
                      </a:r>
                      <a:r>
                        <a:rPr lang="en-US" sz="1200" dirty="0" err="1" smtClean="0">
                          <a:effectLst/>
                        </a:rPr>
                        <a:t>Neurosurg</a:t>
                      </a:r>
                      <a:r>
                        <a:rPr lang="en-US" sz="1200" dirty="0" smtClean="0">
                          <a:effectLst/>
                        </a:rPr>
                        <a:t> 2016;124(5):1517-23.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CT (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  <a:effectLst/>
                        </a:rPr>
                        <a:t>NexFrame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53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MER,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158 asleep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Asleep has less variable costs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; overall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</a:rPr>
                        <a:t>cost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is </a:t>
                      </a: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</a:rPr>
                        <a:t>half </a:t>
                      </a:r>
                      <a:r>
                        <a:rPr lang="en-US" sz="1200" b="1" i="1" dirty="0">
                          <a:solidFill>
                            <a:schemeClr val="tx1"/>
                          </a:solidFill>
                          <a:effectLst/>
                        </a:rPr>
                        <a:t>national average</a:t>
                      </a:r>
                      <a:endParaRPr lang="en-US" sz="12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548499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85226"/>
              </p:ext>
            </p:extLst>
          </p:nvPr>
        </p:nvGraphicFramePr>
        <p:xfrm>
          <a:off x="1837283" y="5786565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851740702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205359974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1836544903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3028447985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Lefranc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al., World </a:t>
                      </a:r>
                      <a:r>
                        <a:rPr lang="en-US" sz="12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Neurosurg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2017;106:602-8.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 (Robot)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MER,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13 asleep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Therapeutic window and UPDRS scores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identical</a:t>
                      </a:r>
                      <a:endParaRPr lang="en-US" sz="1200" b="1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957933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029697"/>
              </p:ext>
            </p:extLst>
          </p:nvPr>
        </p:nvGraphicFramePr>
        <p:xfrm>
          <a:off x="1837283" y="6193380"/>
          <a:ext cx="8977940" cy="4068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4004">
                  <a:extLst>
                    <a:ext uri="{9D8B030D-6E8A-4147-A177-3AD203B41FA5}">
                      <a16:colId xmlns:a16="http://schemas.microsoft.com/office/drawing/2014/main" val="765101994"/>
                    </a:ext>
                  </a:extLst>
                </a:gridCol>
                <a:gridCol w="841810">
                  <a:extLst>
                    <a:ext uri="{9D8B030D-6E8A-4147-A177-3AD203B41FA5}">
                      <a16:colId xmlns:a16="http://schemas.microsoft.com/office/drawing/2014/main" val="1394125148"/>
                    </a:ext>
                  </a:extLst>
                </a:gridCol>
                <a:gridCol w="1017346">
                  <a:extLst>
                    <a:ext uri="{9D8B030D-6E8A-4147-A177-3AD203B41FA5}">
                      <a16:colId xmlns:a16="http://schemas.microsoft.com/office/drawing/2014/main" val="3350693180"/>
                    </a:ext>
                  </a:extLst>
                </a:gridCol>
                <a:gridCol w="4874780">
                  <a:extLst>
                    <a:ext uri="{9D8B030D-6E8A-4147-A177-3AD203B41FA5}">
                      <a16:colId xmlns:a16="http://schemas.microsoft.com/office/drawing/2014/main" val="1244589077"/>
                    </a:ext>
                  </a:extLst>
                </a:gridCol>
              </a:tblGrid>
              <a:tr h="4068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Brodsky et al.,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eurology 2017;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89(19):1944-50.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 (</a:t>
                      </a:r>
                      <a:r>
                        <a:rPr lang="en-US" sz="12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NexFrame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 MER,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 asleep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1" u="sng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Asleep</a:t>
                      </a:r>
                      <a:r>
                        <a:rPr lang="en-US" sz="1200" b="1" i="1" u="sng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 better motor outcome (UPDRS-III “on” time without dyskinesia), better speech outcome, better quality of life compared with MER</a:t>
                      </a:r>
                      <a:endParaRPr lang="en-US" sz="1200" b="1" i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967" marR="36967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357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7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402" y="0"/>
            <a:ext cx="11592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Comparison: Awake vs. Asleep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942" y="1408391"/>
            <a:ext cx="1627257" cy="1584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314" y="1408391"/>
            <a:ext cx="1570666" cy="1527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55" y="3855750"/>
            <a:ext cx="2701923" cy="2719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18" y="4040526"/>
            <a:ext cx="2501260" cy="26065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9712" y="1127030"/>
            <a:ext cx="350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UPDRS-II/III Outcome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52" y="3409358"/>
            <a:ext cx="375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Asleep Better </a:t>
            </a:r>
            <a:r>
              <a:rPr lang="en-US" dirty="0"/>
              <a:t>Motor Outcome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2859" y="3416858"/>
            <a:ext cx="31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Asleep Better </a:t>
            </a:r>
            <a:r>
              <a:rPr lang="en-US" dirty="0"/>
              <a:t>Speech Outcome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5718" y="1389029"/>
            <a:ext cx="3242366" cy="17952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852" y="6618578"/>
            <a:ext cx="3736368" cy="282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Brodsky et al, Neurology 2017;89:1944-1950.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21183" y="1073401"/>
            <a:ext cx="122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Editorial</a:t>
            </a:r>
            <a:r>
              <a:rPr lang="en-US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2859" y="3064612"/>
            <a:ext cx="31184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Aziz and </a:t>
            </a:r>
            <a:r>
              <a:rPr lang="en-US" sz="1200" i="1" dirty="0" err="1"/>
              <a:t>Hariz</a:t>
            </a:r>
            <a:r>
              <a:rPr lang="en-US" sz="1200" i="1" dirty="0"/>
              <a:t>, Neurology 2017;89:1938-1939.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172980" y="1073401"/>
            <a:ext cx="3430294" cy="2268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3023" y="549402"/>
            <a:ext cx="4742111" cy="18073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3023" y="2399977"/>
            <a:ext cx="4635840" cy="198019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105162" y="1668776"/>
            <a:ext cx="4653250" cy="42826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6802145" y="849086"/>
            <a:ext cx="0" cy="5871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379131" y="287720"/>
            <a:ext cx="2765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145 studies, 8382 </a:t>
            </a:r>
            <a:r>
              <a:rPr lang="en-US" dirty="0" smtClean="0"/>
              <a:t>patients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280971" y="6524109"/>
            <a:ext cx="3719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Ho et al, J </a:t>
            </a:r>
            <a:r>
              <a:rPr lang="en-US" sz="1200" i="1" dirty="0" err="1" smtClean="0"/>
              <a:t>Neurol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Neurosurg</a:t>
            </a:r>
            <a:r>
              <a:rPr lang="en-US" sz="1200" i="1" dirty="0" smtClean="0"/>
              <a:t> Psychiatry 2017;1:1-5. </a:t>
            </a:r>
            <a:endParaRPr lang="en-US" sz="1200" i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2589" y="4500661"/>
            <a:ext cx="4105168" cy="207132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360931" y="4423425"/>
            <a:ext cx="4246826" cy="21485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502589" y="4957354"/>
            <a:ext cx="1876542" cy="20247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083834" y="4754880"/>
            <a:ext cx="424543" cy="202474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502589" y="5169245"/>
            <a:ext cx="2229240" cy="23224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155680" y="4955789"/>
            <a:ext cx="307770" cy="21345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502588" y="5420202"/>
            <a:ext cx="3724937" cy="205735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06686" y="1968362"/>
            <a:ext cx="1955992" cy="18225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85717" y="2183099"/>
            <a:ext cx="2259465" cy="17362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8" grpId="0"/>
      <p:bldP spid="4" grpId="0"/>
      <p:bldP spid="23" grpId="0" animBg="1"/>
      <p:bldP spid="26" grpId="0" animBg="1"/>
      <p:bldP spid="29" grpId="0"/>
      <p:bldP spid="30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402" y="0"/>
            <a:ext cx="11592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Which Should You Do?</a:t>
            </a:r>
            <a:endParaRPr lang="en-US" sz="4400" dirty="0"/>
          </a:p>
        </p:txBody>
      </p:sp>
      <p:sp>
        <p:nvSpPr>
          <p:cNvPr id="3" name="Flowchart: Decision 2"/>
          <p:cNvSpPr/>
          <p:nvPr/>
        </p:nvSpPr>
        <p:spPr>
          <a:xfrm>
            <a:off x="4431667" y="864260"/>
            <a:ext cx="3635161" cy="1194891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42160" y="1220482"/>
            <a:ext cx="261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Experience/equipment?</a:t>
            </a:r>
            <a:endParaRPr lang="en-US" dirty="0"/>
          </a:p>
        </p:txBody>
      </p:sp>
      <p:sp>
        <p:nvSpPr>
          <p:cNvPr id="6" name="Flowchart: Decision 5"/>
          <p:cNvSpPr/>
          <p:nvPr/>
        </p:nvSpPr>
        <p:spPr>
          <a:xfrm>
            <a:off x="4431667" y="2172282"/>
            <a:ext cx="3635161" cy="1194891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9214" y="1029234"/>
            <a:ext cx="149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Physiology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71460" y="992173"/>
            <a:ext cx="2344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Intraoperative Imaging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25329" y="2454242"/>
            <a:ext cx="261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MRI available/</a:t>
            </a:r>
          </a:p>
          <a:p>
            <a:pPr algn="ctr"/>
            <a:r>
              <a:rPr lang="en-US" dirty="0" smtClean="0"/>
              <a:t>Target visible?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68732" y="2400395"/>
            <a:ext cx="85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17187" y="2323852"/>
            <a:ext cx="85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2" name="Flowchart: Decision 11"/>
          <p:cNvSpPr/>
          <p:nvPr/>
        </p:nvSpPr>
        <p:spPr>
          <a:xfrm>
            <a:off x="4414836" y="3480304"/>
            <a:ext cx="3635161" cy="1194891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81428" y="3783081"/>
            <a:ext cx="261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Patient able to handle awake anesthesia?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68731" y="3736915"/>
            <a:ext cx="85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34018" y="3663205"/>
            <a:ext cx="85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6" name="Flowchart: Decision 15"/>
          <p:cNvSpPr/>
          <p:nvPr/>
        </p:nvSpPr>
        <p:spPr>
          <a:xfrm>
            <a:off x="4414836" y="4788326"/>
            <a:ext cx="3635161" cy="1194891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981428" y="5091103"/>
            <a:ext cx="261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</a:t>
            </a:r>
          </a:p>
          <a:p>
            <a:pPr algn="ctr"/>
            <a:r>
              <a:rPr lang="en-US" dirty="0" smtClean="0"/>
              <a:t>application?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02648" y="1466817"/>
            <a:ext cx="30010" cy="471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0349008" y="1435321"/>
            <a:ext cx="19777" cy="47964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88982" y="6267019"/>
            <a:ext cx="1740232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19697" y="6349053"/>
            <a:ext cx="82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Awake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9517373" y="6324600"/>
            <a:ext cx="1740232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48088" y="6406634"/>
            <a:ext cx="825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Asleep</a:t>
            </a:r>
            <a:endParaRPr lang="en-US" dirty="0"/>
          </a:p>
        </p:txBody>
      </p:sp>
      <p:cxnSp>
        <p:nvCxnSpPr>
          <p:cNvPr id="32" name="Straight Connector 31"/>
          <p:cNvCxnSpPr>
            <a:stCxn id="3" idx="1"/>
          </p:cNvCxnSpPr>
          <p:nvPr/>
        </p:nvCxnSpPr>
        <p:spPr>
          <a:xfrm flipH="1">
            <a:off x="2086766" y="1461706"/>
            <a:ext cx="2344901" cy="25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109712" y="2771449"/>
            <a:ext cx="2344901" cy="25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101297" y="4080751"/>
            <a:ext cx="2344901" cy="25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132168" y="5390964"/>
            <a:ext cx="2344901" cy="25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042588" y="1435321"/>
            <a:ext cx="2344901" cy="25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053109" y="2744088"/>
            <a:ext cx="2320660" cy="25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8004105" y="4059971"/>
            <a:ext cx="2344901" cy="25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023884" y="5361303"/>
            <a:ext cx="2344901" cy="254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670669" y="4959821"/>
            <a:ext cx="85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835956" y="4886111"/>
            <a:ext cx="858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0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7403" y="0"/>
            <a:ext cx="12242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6595" y="1435138"/>
            <a:ext cx="980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Both awake and asleep DBS are associated with excellent </a:t>
            </a:r>
            <a:r>
              <a:rPr lang="en-US" sz="2400" dirty="0" smtClean="0"/>
              <a:t>outcomes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26595" y="2667597"/>
            <a:ext cx="980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Awake DBS is associated with greater accuracy and ability to test efficacy/side effects; </a:t>
            </a:r>
            <a:r>
              <a:rPr lang="en-US" sz="2400" b="1" i="1" u="sng" dirty="0" smtClean="0"/>
              <a:t>fewer off-target effects</a:t>
            </a:r>
            <a:r>
              <a:rPr lang="en-US" sz="2400" dirty="0" smtClean="0"/>
              <a:t> (may increase durability)</a:t>
            </a:r>
            <a:endParaRPr lang="en-US" sz="2400" b="1" i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1026595" y="5867624"/>
            <a:ext cx="980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</a:t>
            </a:r>
            <a:r>
              <a:rPr lang="en-US" sz="2400" dirty="0"/>
              <a:t>are advantages and disadvantages </a:t>
            </a:r>
            <a:r>
              <a:rPr lang="en-US" sz="2400" dirty="0" smtClean="0"/>
              <a:t>to each technique but no evidence that either is superior to the other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26595" y="4265833"/>
            <a:ext cx="980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Asleep DBS is associated with less hemorrhage, edema, </a:t>
            </a:r>
            <a:r>
              <a:rPr lang="en-US" sz="2400" dirty="0" err="1" smtClean="0"/>
              <a:t>pneumocephalus</a:t>
            </a:r>
            <a:r>
              <a:rPr lang="en-US" sz="2400" dirty="0" smtClean="0"/>
              <a:t>, discomfort, time, complexity, and cost; </a:t>
            </a:r>
            <a:r>
              <a:rPr lang="en-US" sz="2400" b="1" i="1" u="sng" dirty="0" smtClean="0"/>
              <a:t>lower operative risk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9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F8146817B304CB1B3B7FECB23E5BB" ma:contentTypeVersion="13" ma:contentTypeDescription="Create a new document." ma:contentTypeScope="" ma:versionID="c620ea8800c469412f404e0abc447b3d">
  <xsd:schema xmlns:xsd="http://www.w3.org/2001/XMLSchema" xmlns:xs="http://www.w3.org/2001/XMLSchema" xmlns:p="http://schemas.microsoft.com/office/2006/metadata/properties" xmlns:ns3="f8b89811-9408-4c61-b748-ee865b4e35a1" xmlns:ns4="fbb42586-77df-4e9f-8ee0-849a499eb8eb" targetNamespace="http://schemas.microsoft.com/office/2006/metadata/properties" ma:root="true" ma:fieldsID="eb73724d842da6bfe79df6bc98c58604" ns3:_="" ns4:_="">
    <xsd:import namespace="f8b89811-9408-4c61-b748-ee865b4e35a1"/>
    <xsd:import namespace="fbb42586-77df-4e9f-8ee0-849a499eb8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89811-9408-4c61-b748-ee865b4e3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42586-77df-4e9f-8ee0-849a499eb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5E8D72-B98F-42B7-A112-2F684A44E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b89811-9408-4c61-b748-ee865b4e35a1"/>
    <ds:schemaRef ds:uri="fbb42586-77df-4e9f-8ee0-849a499eb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D695CB-4099-49D0-88F4-39E9953BDF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EA6E8-A9F0-47CC-9D72-0DFAFA5F1E32}">
  <ds:schemaRefs>
    <ds:schemaRef ds:uri="f8b89811-9408-4c61-b748-ee865b4e35a1"/>
    <ds:schemaRef ds:uri="http://purl.org/dc/elements/1.1/"/>
    <ds:schemaRef ds:uri="http://schemas.microsoft.com/office/2006/metadata/properties"/>
    <ds:schemaRef ds:uri="http://purl.org/dc/terms/"/>
    <ds:schemaRef ds:uri="fbb42586-77df-4e9f-8ee0-849a499eb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1262</Words>
  <Application>Microsoft Office PowerPoint</Application>
  <PresentationFormat>Widescreen</PresentationFormat>
  <Paragraphs>184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Lucida Grande</vt:lpstr>
      <vt:lpstr>Times New Roman</vt:lpstr>
      <vt:lpstr>ヒラギノ角ゴ Pro W3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Kirsch</dc:creator>
  <cp:lastModifiedBy>Jon N. Mau</cp:lastModifiedBy>
  <cp:revision>154</cp:revision>
  <dcterms:created xsi:type="dcterms:W3CDTF">2019-03-30T14:51:32Z</dcterms:created>
  <dcterms:modified xsi:type="dcterms:W3CDTF">2020-10-27T13:50:34Z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0x010100257F8146817B304CB1B3B7FECB23E5BB</vt:lpwstr>
  </property>
</Properties>
</file>