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9"/>
  </p:notesMasterIdLst>
  <p:sldIdLst>
    <p:sldId id="256" r:id="rId2"/>
    <p:sldId id="264" r:id="rId3"/>
    <p:sldId id="364" r:id="rId4"/>
    <p:sldId id="261" r:id="rId5"/>
    <p:sldId id="257" r:id="rId6"/>
    <p:sldId id="267" r:id="rId7"/>
    <p:sldId id="271" r:id="rId8"/>
    <p:sldId id="272" r:id="rId9"/>
    <p:sldId id="268" r:id="rId10"/>
    <p:sldId id="270" r:id="rId11"/>
    <p:sldId id="274" r:id="rId12"/>
    <p:sldId id="260" r:id="rId13"/>
    <p:sldId id="266" r:id="rId14"/>
    <p:sldId id="262" r:id="rId15"/>
    <p:sldId id="263" r:id="rId16"/>
    <p:sldId id="265"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94"/>
  </p:normalViewPr>
  <p:slideViewPr>
    <p:cSldViewPr snapToGrid="0">
      <p:cViewPr varScale="1">
        <p:scale>
          <a:sx n="117" d="100"/>
          <a:sy n="117"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151F8-A792-F841-8071-A5E14D6A304E}" type="datetimeFigureOut">
              <a:rPr lang="en-US" smtClean="0"/>
              <a:t>9/25/19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72831-40EA-CE4E-ACAD-EDDB8EDCA41D}" type="slidenum">
              <a:rPr lang="en-US" smtClean="0"/>
              <a:t>‹#›</a:t>
            </a:fld>
            <a:endParaRPr lang="en-US"/>
          </a:p>
        </p:txBody>
      </p:sp>
    </p:spTree>
    <p:extLst>
      <p:ext uri="{BB962C8B-B14F-4D97-AF65-F5344CB8AC3E}">
        <p14:creationId xmlns:p14="http://schemas.microsoft.com/office/powerpoint/2010/main" val="82965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response= </a:t>
            </a:r>
            <a:r>
              <a:rPr lang="en-US" sz="1200" dirty="0"/>
              <a:t>(&gt;35% Y-BOCS reduction)</a:t>
            </a:r>
            <a:endParaRPr lang="en-US" dirty="0"/>
          </a:p>
        </p:txBody>
      </p:sp>
      <p:sp>
        <p:nvSpPr>
          <p:cNvPr id="4" name="Slide Number Placeholder 3"/>
          <p:cNvSpPr>
            <a:spLocks noGrp="1"/>
          </p:cNvSpPr>
          <p:nvPr>
            <p:ph type="sldNum" sz="quarter" idx="10"/>
          </p:nvPr>
        </p:nvSpPr>
        <p:spPr/>
        <p:txBody>
          <a:bodyPr/>
          <a:lstStyle/>
          <a:p>
            <a:fld id="{68172831-40EA-CE4E-ACAD-EDDB8EDCA41D}" type="slidenum">
              <a:rPr lang="en-US" smtClean="0"/>
              <a:t>12</a:t>
            </a:fld>
            <a:endParaRPr lang="en-US"/>
          </a:p>
        </p:txBody>
      </p:sp>
    </p:spTree>
    <p:extLst>
      <p:ext uri="{BB962C8B-B14F-4D97-AF65-F5344CB8AC3E}">
        <p14:creationId xmlns:p14="http://schemas.microsoft.com/office/powerpoint/2010/main" val="2385447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12208256" cy="6867144"/>
          </a:xfrm>
          <a:prstGeom prst="rect">
            <a:avLst/>
          </a:prstGeom>
        </p:spPr>
      </p:pic>
      <p:sp>
        <p:nvSpPr>
          <p:cNvPr id="2" name="Title 1"/>
          <p:cNvSpPr>
            <a:spLocks noGrp="1"/>
          </p:cNvSpPr>
          <p:nvPr>
            <p:ph type="ctrTitle"/>
          </p:nvPr>
        </p:nvSpPr>
        <p:spPr>
          <a:xfrm>
            <a:off x="914400" y="1435315"/>
            <a:ext cx="7702633"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a:t>Click to edit Master title style</a:t>
            </a:r>
          </a:p>
        </p:txBody>
      </p:sp>
      <p:sp>
        <p:nvSpPr>
          <p:cNvPr id="3" name="Subtitle 2"/>
          <p:cNvSpPr>
            <a:spLocks noGrp="1"/>
          </p:cNvSpPr>
          <p:nvPr>
            <p:ph type="subTitle" idx="1"/>
          </p:nvPr>
        </p:nvSpPr>
        <p:spPr>
          <a:xfrm>
            <a:off x="914400" y="3705734"/>
            <a:ext cx="6241333"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IcahnSchoolofM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3186" y="4511793"/>
            <a:ext cx="1727708" cy="1798357"/>
          </a:xfrm>
          <a:prstGeom prst="rect">
            <a:avLst/>
          </a:prstGeom>
        </p:spPr>
      </p:pic>
      <p:pic>
        <p:nvPicPr>
          <p:cNvPr id="5" name="Picture 4" descr="Center for Neuromodulation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9488" y="5600004"/>
            <a:ext cx="2292512" cy="661301"/>
          </a:xfrm>
          <a:prstGeom prst="rect">
            <a:avLst/>
          </a:prstGeom>
        </p:spPr>
      </p:pic>
    </p:spTree>
    <p:extLst>
      <p:ext uri="{BB962C8B-B14F-4D97-AF65-F5344CB8AC3E}">
        <p14:creationId xmlns:p14="http://schemas.microsoft.com/office/powerpoint/2010/main" val="375298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12208256"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a:t>Click to edit Master title style</a:t>
            </a:r>
          </a:p>
        </p:txBody>
      </p:sp>
      <p:sp>
        <p:nvSpPr>
          <p:cNvPr id="8" name="Content Placeholder 7"/>
          <p:cNvSpPr>
            <a:spLocks noGrp="1"/>
          </p:cNvSpPr>
          <p:nvPr>
            <p:ph sz="quarter" idx="10"/>
          </p:nvPr>
        </p:nvSpPr>
        <p:spPr>
          <a:xfrm>
            <a:off x="609600" y="1493586"/>
            <a:ext cx="109728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40157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12208256" cy="6867144"/>
          </a:xfrm>
          <a:prstGeom prst="rect">
            <a:avLst/>
          </a:prstGeom>
        </p:spPr>
      </p:pic>
      <p:sp>
        <p:nvSpPr>
          <p:cNvPr id="2" name="Title 1"/>
          <p:cNvSpPr>
            <a:spLocks noGrp="1"/>
          </p:cNvSpPr>
          <p:nvPr>
            <p:ph type="title" hasCustomPrompt="1"/>
          </p:nvPr>
        </p:nvSpPr>
        <p:spPr>
          <a:xfrm>
            <a:off x="963084" y="1684143"/>
            <a:ext cx="10363200" cy="2700106"/>
          </a:xfrm>
        </p:spPr>
        <p:txBody>
          <a:bodyPr anchor="t">
            <a:noAutofit/>
          </a:bodyPr>
          <a:lstStyle>
            <a:lvl1pPr algn="l">
              <a:lnSpc>
                <a:spcPts val="4800"/>
              </a:lnSpc>
              <a:defRPr sz="45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0739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4" name="Footer Placeholder 3"/>
          <p:cNvSpPr>
            <a:spLocks noGrp="1"/>
          </p:cNvSpPr>
          <p:nvPr>
            <p:ph type="ftr" sz="quarter" idx="11"/>
          </p:nvPr>
        </p:nvSpPr>
        <p:spPr>
          <a:xfrm>
            <a:off x="609600" y="6356351"/>
            <a:ext cx="3860800" cy="365125"/>
          </a:xfrm>
          <a:prstGeom prst="rect">
            <a:avLst/>
          </a:prstGeom>
        </p:spPr>
        <p:txBody>
          <a:bodyPr/>
          <a:lstStyle/>
          <a:p>
            <a:r>
              <a:rPr lang="en-US"/>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609600" y="1739781"/>
            <a:ext cx="109728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3992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609600" y="1493087"/>
            <a:ext cx="10972800" cy="4525963"/>
          </a:xfrm>
        </p:spPr>
        <p:txBody>
          <a:bodyPr/>
          <a:lstStyle>
            <a:lvl1pPr>
              <a:lnSpc>
                <a:spcPts val="2300"/>
              </a:lnSpc>
              <a:defRPr/>
            </a:lvl1pPr>
            <a:lvl4pPr>
              <a:defRPr>
                <a:latin typeface="Arial"/>
                <a:cs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9600" y="6356351"/>
            <a:ext cx="3860800" cy="365125"/>
          </a:xfrm>
          <a:prstGeom prst="rect">
            <a:avLst/>
          </a:prstGeom>
        </p:spPr>
        <p:txBody>
          <a:bodyPr/>
          <a:lstStyle/>
          <a:p>
            <a:r>
              <a:rPr lang="en-US"/>
              <a:t>Mount Sinai / Presentation Slide / December 5, 2012</a:t>
            </a:r>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Tree>
    <p:extLst>
      <p:ext uri="{BB962C8B-B14F-4D97-AF65-F5344CB8AC3E}">
        <p14:creationId xmlns:p14="http://schemas.microsoft.com/office/powerpoint/2010/main" val="39423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295B-E43E-5E46-ADD3-83FEF6C50BDF}"/>
              </a:ext>
            </a:extLst>
          </p:cNvPr>
          <p:cNvSpPr>
            <a:spLocks noGrp="1"/>
          </p:cNvSpPr>
          <p:nvPr>
            <p:ph type="title"/>
          </p:nvPr>
        </p:nvSpPr>
        <p:spPr>
          <a:xfrm>
            <a:off x="3048000" y="0"/>
            <a:ext cx="9144000" cy="1066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2816F-3B2F-6843-912A-648EEF8E556B}"/>
              </a:ext>
            </a:extLst>
          </p:cNvPr>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7687C-434F-B24E-93D4-1E11AF72D91F}"/>
              </a:ext>
            </a:extLst>
          </p:cNvPr>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3A739FE-9CDF-AF4B-959C-ABB1FF4979AE}"/>
              </a:ext>
            </a:extLst>
          </p:cNvPr>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8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6097"/>
            <a:ext cx="10972800" cy="62517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52295" y="6356351"/>
            <a:ext cx="2844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9/25/19</a:t>
            </a:fld>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609600" y="6356351"/>
            <a:ext cx="3860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r>
              <a:rPr lang="en-US"/>
              <a:t>Mount Sinai / Presentation Slide / December 5, 2012</a:t>
            </a:r>
          </a:p>
        </p:txBody>
      </p:sp>
      <p:pic>
        <p:nvPicPr>
          <p:cNvPr id="9" name="Picture 8" descr="pptback-02.jpg"/>
          <p:cNvPicPr>
            <a:picLocks noChangeAspect="1"/>
          </p:cNvPicPr>
          <p:nvPr userDrawn="1"/>
        </p:nvPicPr>
        <p:blipFill>
          <a:blip r:embed="rId8"/>
          <a:stretch>
            <a:fillRect/>
          </a:stretch>
        </p:blipFill>
        <p:spPr>
          <a:xfrm>
            <a:off x="-6096" y="6721475"/>
            <a:ext cx="12204192" cy="146450"/>
          </a:xfrm>
          <a:prstGeom prst="rect">
            <a:avLst/>
          </a:prstGeom>
        </p:spPr>
      </p:pic>
    </p:spTree>
    <p:extLst>
      <p:ext uri="{BB962C8B-B14F-4D97-AF65-F5344CB8AC3E}">
        <p14:creationId xmlns:p14="http://schemas.microsoft.com/office/powerpoint/2010/main" val="9750484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ubmed/25050579/"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743" y="640658"/>
            <a:ext cx="7702633" cy="2148634"/>
          </a:xfrm>
        </p:spPr>
        <p:txBody>
          <a:bodyPr>
            <a:normAutofit fontScale="90000"/>
          </a:bodyPr>
          <a:lstStyle/>
          <a:p>
            <a:r>
              <a:rPr lang="en-US" dirty="0"/>
              <a:t>Obsessive Compulsive Disorder:</a:t>
            </a:r>
            <a:br>
              <a:rPr lang="en-US" dirty="0"/>
            </a:br>
            <a:r>
              <a:rPr lang="en-US" sz="4000" i="1" dirty="0"/>
              <a:t>To Ablate or Neuromodulate?</a:t>
            </a:r>
            <a:br>
              <a:rPr lang="en-US" sz="4000" i="1" dirty="0"/>
            </a:br>
            <a:endParaRPr lang="en-US" sz="4000" i="1" dirty="0"/>
          </a:p>
        </p:txBody>
      </p:sp>
      <p:sp>
        <p:nvSpPr>
          <p:cNvPr id="3" name="Subtitle 2"/>
          <p:cNvSpPr>
            <a:spLocks noGrp="1"/>
          </p:cNvSpPr>
          <p:nvPr>
            <p:ph type="subTitle" idx="1"/>
          </p:nvPr>
        </p:nvSpPr>
        <p:spPr>
          <a:xfrm>
            <a:off x="401183" y="3069771"/>
            <a:ext cx="6565673" cy="2950030"/>
          </a:xfrm>
        </p:spPr>
        <p:txBody>
          <a:bodyPr>
            <a:normAutofit lnSpcReduction="10000"/>
          </a:bodyPr>
          <a:lstStyle/>
          <a:p>
            <a:pPr>
              <a:lnSpc>
                <a:spcPct val="150000"/>
              </a:lnSpc>
            </a:pPr>
            <a:endParaRPr lang="en-US" sz="2400" dirty="0">
              <a:solidFill>
                <a:schemeClr val="tx1"/>
              </a:solidFill>
            </a:endParaRPr>
          </a:p>
          <a:p>
            <a:pPr>
              <a:lnSpc>
                <a:spcPct val="150000"/>
              </a:lnSpc>
              <a:defRPr/>
            </a:pPr>
            <a:r>
              <a:rPr lang="en-US" sz="2400" dirty="0">
                <a:solidFill>
                  <a:schemeClr val="tx1"/>
                </a:solidFill>
                <a:latin typeface="Georgia" charset="0"/>
                <a:ea typeface="Georgia" charset="0"/>
                <a:cs typeface="Georgia" charset="0"/>
              </a:rPr>
              <a:t>Brian Harris Kopell MD</a:t>
            </a:r>
          </a:p>
          <a:p>
            <a:pPr>
              <a:lnSpc>
                <a:spcPct val="150000"/>
              </a:lnSpc>
              <a:defRPr/>
            </a:pPr>
            <a:r>
              <a:rPr lang="en-US" sz="2400" dirty="0">
                <a:solidFill>
                  <a:schemeClr val="tx1"/>
                </a:solidFill>
                <a:latin typeface="Georgia" charset="0"/>
                <a:ea typeface="Georgia" charset="0"/>
                <a:cs typeface="Georgia" charset="0"/>
              </a:rPr>
              <a:t>Departments of Neurosurgery, Neurology, Psychiatry and Neuroscience</a:t>
            </a:r>
          </a:p>
          <a:p>
            <a:pPr>
              <a:lnSpc>
                <a:spcPct val="150000"/>
              </a:lnSpc>
              <a:defRPr/>
            </a:pPr>
            <a:r>
              <a:rPr lang="en-US" sz="2400" dirty="0">
                <a:solidFill>
                  <a:schemeClr val="tx1"/>
                </a:solidFill>
                <a:latin typeface="Georgia" charset="0"/>
                <a:ea typeface="Georgia" charset="0"/>
                <a:cs typeface="Georgia" charset="0"/>
              </a:rPr>
              <a:t>The Icahn School of Medicine at Mount Sinai</a:t>
            </a:r>
          </a:p>
          <a:p>
            <a:endParaRPr lang="en-US" dirty="0">
              <a:solidFill>
                <a:schemeClr val="bg1"/>
              </a:solidFill>
            </a:endParaRPr>
          </a:p>
        </p:txBody>
      </p:sp>
    </p:spTree>
    <p:extLst>
      <p:ext uri="{BB962C8B-B14F-4D97-AF65-F5344CB8AC3E}">
        <p14:creationId xmlns:p14="http://schemas.microsoft.com/office/powerpoint/2010/main" val="450870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92391"/>
            <a:ext cx="11861442" cy="657416"/>
          </a:xfrm>
        </p:spPr>
        <p:txBody>
          <a:bodyPr>
            <a:normAutofit/>
          </a:bodyPr>
          <a:lstStyle/>
          <a:p>
            <a:pPr algn="ctr"/>
            <a:r>
              <a:rPr lang="en-US" dirty="0"/>
              <a:t>	</a:t>
            </a:r>
            <a:r>
              <a:rPr lang="en-US" sz="3200" dirty="0">
                <a:latin typeface="+mj-lt"/>
              </a:rPr>
              <a:t>What are the DBS Targets?</a:t>
            </a:r>
          </a:p>
        </p:txBody>
      </p:sp>
      <p:pic>
        <p:nvPicPr>
          <p:cNvPr id="4" name="Content Placeholder 3"/>
          <p:cNvPicPr>
            <a:picLocks noGrp="1" noChangeAspect="1"/>
          </p:cNvPicPr>
          <p:nvPr>
            <p:ph idx="1"/>
          </p:nvPr>
        </p:nvPicPr>
        <p:blipFill>
          <a:blip r:embed="rId2"/>
          <a:stretch>
            <a:fillRect/>
          </a:stretch>
        </p:blipFill>
        <p:spPr>
          <a:xfrm>
            <a:off x="1606648" y="1135618"/>
            <a:ext cx="8978703" cy="3919862"/>
          </a:xfrm>
          <a:prstGeom prst="rect">
            <a:avLst/>
          </a:prstGeom>
        </p:spPr>
      </p:pic>
      <p:sp>
        <p:nvSpPr>
          <p:cNvPr id="6" name="TextBox 5"/>
          <p:cNvSpPr txBox="1"/>
          <p:nvPr/>
        </p:nvSpPr>
        <p:spPr>
          <a:xfrm>
            <a:off x="8748435" y="5353050"/>
            <a:ext cx="2628225" cy="369332"/>
          </a:xfrm>
          <a:prstGeom prst="rect">
            <a:avLst/>
          </a:prstGeom>
          <a:noFill/>
        </p:spPr>
        <p:txBody>
          <a:bodyPr wrap="square" rtlCol="0">
            <a:spAutoFit/>
          </a:bodyPr>
          <a:lstStyle/>
          <a:p>
            <a:r>
              <a:rPr lang="en-US" dirty="0"/>
              <a:t>Fitzgerald 2015</a:t>
            </a:r>
          </a:p>
        </p:txBody>
      </p:sp>
    </p:spTree>
    <p:extLst>
      <p:ext uri="{BB962C8B-B14F-4D97-AF65-F5344CB8AC3E}">
        <p14:creationId xmlns:p14="http://schemas.microsoft.com/office/powerpoint/2010/main" val="71420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 y="0"/>
            <a:ext cx="11837096" cy="631065"/>
          </a:xfrm>
        </p:spPr>
        <p:txBody>
          <a:bodyPr>
            <a:normAutofit/>
          </a:bodyPr>
          <a:lstStyle/>
          <a:p>
            <a:pPr algn="ctr"/>
            <a:r>
              <a:rPr lang="en-US" sz="3200" dirty="0">
                <a:latin typeface="Arial" panose="020B0604020202020204" pitchFamily="34" charset="0"/>
                <a:cs typeface="Arial" panose="020B0604020202020204" pitchFamily="34" charset="0"/>
              </a:rPr>
              <a:t>DBS Efficacy</a:t>
            </a:r>
          </a:p>
        </p:txBody>
      </p:sp>
      <p:sp>
        <p:nvSpPr>
          <p:cNvPr id="3" name="Content Placeholder 2"/>
          <p:cNvSpPr>
            <a:spLocks noGrp="1"/>
          </p:cNvSpPr>
          <p:nvPr>
            <p:ph idx="1"/>
          </p:nvPr>
        </p:nvSpPr>
        <p:spPr>
          <a:xfrm>
            <a:off x="413359" y="1047750"/>
            <a:ext cx="11523945" cy="5152634"/>
          </a:xfrm>
        </p:spPr>
        <p:txBody>
          <a:bodyPr>
            <a:noAutofit/>
          </a:bodyPr>
          <a:lstStyle/>
          <a:p>
            <a:pPr>
              <a:lnSpc>
                <a:spcPct val="150000"/>
              </a:lnSpc>
            </a:pPr>
            <a:r>
              <a:rPr lang="en-US" sz="2400" dirty="0"/>
              <a:t>Alonso et al 2015 - Meta-analysis of 31 studies (with 116 patients) identified, with DBS to ALIC, VC/VS, </a:t>
            </a:r>
            <a:r>
              <a:rPr lang="en-US" sz="2400" dirty="0" err="1"/>
              <a:t>NAc</a:t>
            </a:r>
            <a:r>
              <a:rPr lang="en-US" sz="2400" dirty="0"/>
              <a:t>, ventral caudate, and STN</a:t>
            </a:r>
          </a:p>
          <a:p>
            <a:pPr>
              <a:lnSpc>
                <a:spcPct val="150000"/>
              </a:lnSpc>
            </a:pPr>
            <a:r>
              <a:rPr lang="en-US" sz="2400" dirty="0">
                <a:solidFill>
                  <a:schemeClr val="tx1"/>
                </a:solidFill>
              </a:rPr>
              <a:t>Overall </a:t>
            </a:r>
            <a:r>
              <a:rPr lang="en-US" sz="2400" dirty="0">
                <a:solidFill>
                  <a:schemeClr val="accent2"/>
                </a:solidFill>
              </a:rPr>
              <a:t>45% reduction in Y-BOCS </a:t>
            </a:r>
          </a:p>
          <a:p>
            <a:pPr>
              <a:lnSpc>
                <a:spcPct val="150000"/>
              </a:lnSpc>
            </a:pPr>
            <a:r>
              <a:rPr lang="en-US" sz="2400" dirty="0">
                <a:solidFill>
                  <a:schemeClr val="accent2"/>
                </a:solidFill>
              </a:rPr>
              <a:t>60% of patients responding </a:t>
            </a:r>
            <a:r>
              <a:rPr lang="en-US" sz="2400" dirty="0">
                <a:solidFill>
                  <a:schemeClr val="tx1"/>
                </a:solidFill>
              </a:rPr>
              <a:t>to treatment (“response” = &gt;35% Y-BOCS reductions)</a:t>
            </a:r>
          </a:p>
          <a:p>
            <a:pPr>
              <a:lnSpc>
                <a:spcPct val="150000"/>
              </a:lnSpc>
            </a:pPr>
            <a:r>
              <a:rPr lang="en-US" sz="2400" dirty="0">
                <a:solidFill>
                  <a:schemeClr val="accent2"/>
                </a:solidFill>
              </a:rPr>
              <a:t>No significant efficacy difference </a:t>
            </a:r>
            <a:r>
              <a:rPr lang="en-US" sz="2400" dirty="0">
                <a:solidFill>
                  <a:schemeClr val="tx1"/>
                </a:solidFill>
              </a:rPr>
              <a:t>detected </a:t>
            </a:r>
            <a:r>
              <a:rPr lang="en-US" sz="2400" dirty="0">
                <a:solidFill>
                  <a:schemeClr val="accent2"/>
                </a:solidFill>
              </a:rPr>
              <a:t>between targets</a:t>
            </a:r>
          </a:p>
        </p:txBody>
      </p:sp>
    </p:spTree>
    <p:extLst>
      <p:ext uri="{BB962C8B-B14F-4D97-AF65-F5344CB8AC3E}">
        <p14:creationId xmlns:p14="http://schemas.microsoft.com/office/powerpoint/2010/main" val="66053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7512" cy="601249"/>
          </a:xfrm>
        </p:spPr>
        <p:txBody>
          <a:bodyPr>
            <a:normAutofit/>
          </a:bodyPr>
          <a:lstStyle/>
          <a:p>
            <a:pPr algn="ctr"/>
            <a:r>
              <a:rPr lang="en-US" sz="3200" dirty="0">
                <a:latin typeface="Arial" panose="020B0604020202020204" pitchFamily="34" charset="0"/>
                <a:cs typeface="Arial" panose="020B0604020202020204" pitchFamily="34" charset="0"/>
              </a:rPr>
              <a:t>DBS vs Ablation Efficacy</a:t>
            </a:r>
          </a:p>
        </p:txBody>
      </p:sp>
      <p:sp>
        <p:nvSpPr>
          <p:cNvPr id="3" name="Content Placeholder 2"/>
          <p:cNvSpPr>
            <a:spLocks noGrp="1"/>
          </p:cNvSpPr>
          <p:nvPr>
            <p:ph idx="1"/>
          </p:nvPr>
        </p:nvSpPr>
        <p:spPr>
          <a:xfrm>
            <a:off x="653731" y="903514"/>
            <a:ext cx="10972211" cy="5344885"/>
          </a:xfrm>
        </p:spPr>
        <p:txBody>
          <a:bodyPr>
            <a:normAutofit fontScale="92500" lnSpcReduction="20000"/>
          </a:bodyPr>
          <a:lstStyle/>
          <a:p>
            <a:pPr>
              <a:lnSpc>
                <a:spcPct val="150000"/>
              </a:lnSpc>
            </a:pPr>
            <a:r>
              <a:rPr lang="en-US" sz="2400" dirty="0"/>
              <a:t>2015 review by Pepper reporting on 20 studies and 170 patients </a:t>
            </a:r>
          </a:p>
          <a:p>
            <a:pPr lvl="1">
              <a:lnSpc>
                <a:spcPct val="150000"/>
              </a:lnSpc>
            </a:pPr>
            <a:r>
              <a:rPr lang="en-US" sz="2200" dirty="0"/>
              <a:t>DBS (ALIC-VC/VS):</a:t>
            </a:r>
          </a:p>
          <a:p>
            <a:pPr lvl="2">
              <a:lnSpc>
                <a:spcPct val="150000"/>
              </a:lnSpc>
            </a:pPr>
            <a:r>
              <a:rPr lang="en-US" sz="2000" dirty="0">
                <a:solidFill>
                  <a:schemeClr val="accent2"/>
                </a:solidFill>
              </a:rPr>
              <a:t>40%</a:t>
            </a:r>
            <a:r>
              <a:rPr lang="en-US" sz="2000" dirty="0"/>
              <a:t> reduction in Y-BOCS </a:t>
            </a:r>
          </a:p>
          <a:p>
            <a:pPr lvl="2">
              <a:lnSpc>
                <a:spcPct val="150000"/>
              </a:lnSpc>
            </a:pPr>
            <a:r>
              <a:rPr lang="en-US" sz="2000" dirty="0">
                <a:solidFill>
                  <a:schemeClr val="accent2"/>
                </a:solidFill>
              </a:rPr>
              <a:t>50%</a:t>
            </a:r>
            <a:r>
              <a:rPr lang="en-US" sz="2000" dirty="0"/>
              <a:t> response rate</a:t>
            </a:r>
          </a:p>
          <a:p>
            <a:pPr lvl="1">
              <a:lnSpc>
                <a:spcPct val="150000"/>
              </a:lnSpc>
            </a:pPr>
            <a:r>
              <a:rPr lang="en-US" sz="2200" dirty="0"/>
              <a:t>Capsulotomy:</a:t>
            </a:r>
          </a:p>
          <a:p>
            <a:pPr lvl="2">
              <a:lnSpc>
                <a:spcPct val="150000"/>
              </a:lnSpc>
            </a:pPr>
            <a:r>
              <a:rPr lang="en-US" sz="2000" dirty="0">
                <a:solidFill>
                  <a:schemeClr val="accent2"/>
                </a:solidFill>
              </a:rPr>
              <a:t>51%</a:t>
            </a:r>
            <a:r>
              <a:rPr lang="en-US" sz="2000" dirty="0"/>
              <a:t> reduction in Y-BOCS  </a:t>
            </a:r>
          </a:p>
          <a:p>
            <a:pPr lvl="2">
              <a:lnSpc>
                <a:spcPct val="150000"/>
              </a:lnSpc>
            </a:pPr>
            <a:r>
              <a:rPr lang="en-US" sz="2000" dirty="0">
                <a:solidFill>
                  <a:schemeClr val="accent2"/>
                </a:solidFill>
              </a:rPr>
              <a:t>67%</a:t>
            </a:r>
            <a:r>
              <a:rPr lang="en-US" sz="2000" dirty="0"/>
              <a:t> response rate</a:t>
            </a:r>
          </a:p>
          <a:p>
            <a:pPr lvl="1">
              <a:lnSpc>
                <a:spcPct val="150000"/>
              </a:lnSpc>
            </a:pPr>
            <a:r>
              <a:rPr lang="en-US" sz="2400" dirty="0"/>
              <a:t>Caveat: </a:t>
            </a:r>
            <a:r>
              <a:rPr lang="en-US" sz="2400" dirty="0">
                <a:solidFill>
                  <a:schemeClr val="accent2"/>
                </a:solidFill>
              </a:rPr>
              <a:t>patients undergoing DBS had higher pre-op Y-BOCS</a:t>
            </a:r>
          </a:p>
          <a:p>
            <a:pPr lvl="1">
              <a:lnSpc>
                <a:spcPct val="150000"/>
              </a:lnSpc>
            </a:pPr>
            <a:endParaRPr lang="en-US" sz="2400" dirty="0">
              <a:solidFill>
                <a:schemeClr val="accent2"/>
              </a:solidFill>
            </a:endParaRPr>
          </a:p>
          <a:p>
            <a:pPr>
              <a:lnSpc>
                <a:spcPct val="150000"/>
              </a:lnSpc>
            </a:pPr>
            <a:r>
              <a:rPr lang="en-US" sz="2400" dirty="0">
                <a:solidFill>
                  <a:schemeClr val="accent2"/>
                </a:solidFill>
              </a:rPr>
              <a:t>Only 1 study to date (8 patients) </a:t>
            </a:r>
            <a:r>
              <a:rPr lang="en-US" sz="2400" dirty="0"/>
              <a:t>has given </a:t>
            </a:r>
            <a:r>
              <a:rPr lang="en-US" sz="2400" dirty="0">
                <a:solidFill>
                  <a:schemeClr val="accent2"/>
                </a:solidFill>
              </a:rPr>
              <a:t>class I evidence for efficacy </a:t>
            </a:r>
            <a:r>
              <a:rPr lang="en-US" sz="2400" dirty="0"/>
              <a:t>of </a:t>
            </a:r>
            <a:r>
              <a:rPr lang="en-US" sz="2400" dirty="0">
                <a:solidFill>
                  <a:schemeClr val="accent2"/>
                </a:solidFill>
              </a:rPr>
              <a:t>bilateral DBS to the STN </a:t>
            </a:r>
            <a:r>
              <a:rPr lang="en-US" sz="2400" dirty="0"/>
              <a:t>for OCD (Mallet et al 2008), </a:t>
            </a:r>
            <a:r>
              <a:rPr lang="en-US" sz="2400" dirty="0">
                <a:solidFill>
                  <a:schemeClr val="accent2"/>
                </a:solidFill>
              </a:rPr>
              <a:t>with 68% reduction in Y-BOCS</a:t>
            </a:r>
          </a:p>
          <a:p>
            <a:pPr>
              <a:lnSpc>
                <a:spcPct val="150000"/>
              </a:lnSpc>
            </a:pPr>
            <a:endParaRPr lang="en-US" dirty="0"/>
          </a:p>
          <a:p>
            <a:endParaRPr lang="en-US" dirty="0"/>
          </a:p>
        </p:txBody>
      </p:sp>
    </p:spTree>
    <p:extLst>
      <p:ext uri="{BB962C8B-B14F-4D97-AF65-F5344CB8AC3E}">
        <p14:creationId xmlns:p14="http://schemas.microsoft.com/office/powerpoint/2010/main" val="855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97971"/>
            <a:ext cx="12006943" cy="805543"/>
          </a:xfrm>
        </p:spPr>
        <p:txBody>
          <a:bodyPr>
            <a:normAutofit/>
          </a:bodyPr>
          <a:lstStyle/>
          <a:p>
            <a:pPr algn="ctr"/>
            <a:r>
              <a:rPr lang="en-US" sz="2800" dirty="0">
                <a:latin typeface="Arial" panose="020B0604020202020204" pitchFamily="34" charset="0"/>
                <a:cs typeface="Arial" panose="020B0604020202020204" pitchFamily="34" charset="0"/>
              </a:rPr>
              <a:t>ALIC/VC/VS/</a:t>
            </a:r>
            <a:r>
              <a:rPr lang="en-US" sz="2800" dirty="0" err="1">
                <a:latin typeface="Arial" panose="020B0604020202020204" pitchFamily="34" charset="0"/>
                <a:cs typeface="Arial" panose="020B0604020202020204" pitchFamily="34" charset="0"/>
              </a:rPr>
              <a:t>NAc</a:t>
            </a:r>
            <a:r>
              <a:rPr lang="en-US" sz="2800" dirty="0">
                <a:latin typeface="Arial" panose="020B0604020202020204" pitchFamily="34" charset="0"/>
                <a:cs typeface="Arial" panose="020B0604020202020204" pitchFamily="34" charset="0"/>
              </a:rPr>
              <a:t> all variations on similar theme…</a:t>
            </a:r>
          </a:p>
        </p:txBody>
      </p:sp>
      <p:pic>
        <p:nvPicPr>
          <p:cNvPr id="5" name="Content Placeholder 4"/>
          <p:cNvPicPr>
            <a:picLocks noGrp="1" noChangeAspect="1"/>
          </p:cNvPicPr>
          <p:nvPr>
            <p:ph idx="1"/>
          </p:nvPr>
        </p:nvPicPr>
        <p:blipFill>
          <a:blip r:embed="rId2"/>
          <a:stretch>
            <a:fillRect/>
          </a:stretch>
        </p:blipFill>
        <p:spPr>
          <a:xfrm>
            <a:off x="2449696" y="1144168"/>
            <a:ext cx="7292607" cy="3540919"/>
          </a:xfrm>
          <a:prstGeom prst="rect">
            <a:avLst/>
          </a:prstGeom>
          <a:ln w="19050">
            <a:solidFill>
              <a:schemeClr val="tx1"/>
            </a:solidFill>
          </a:ln>
        </p:spPr>
      </p:pic>
      <p:sp>
        <p:nvSpPr>
          <p:cNvPr id="6" name="TextBox 5"/>
          <p:cNvSpPr txBox="1"/>
          <p:nvPr/>
        </p:nvSpPr>
        <p:spPr>
          <a:xfrm>
            <a:off x="2041742" y="4871880"/>
            <a:ext cx="8335682" cy="1077218"/>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…Leading to possible </a:t>
            </a:r>
            <a:r>
              <a:rPr lang="en-US" sz="3200" i="1" dirty="0">
                <a:solidFill>
                  <a:schemeClr val="accent2"/>
                </a:solidFill>
                <a:latin typeface="Arial" panose="020B0604020202020204" pitchFamily="34" charset="0"/>
                <a:cs typeface="Arial" panose="020B0604020202020204" pitchFamily="34" charset="0"/>
              </a:rPr>
              <a:t>heterogeneity of targets/tissue stimulated</a:t>
            </a:r>
          </a:p>
        </p:txBody>
      </p:sp>
      <p:sp>
        <p:nvSpPr>
          <p:cNvPr id="7" name="TextBox 6"/>
          <p:cNvSpPr txBox="1"/>
          <p:nvPr/>
        </p:nvSpPr>
        <p:spPr>
          <a:xfrm>
            <a:off x="9563233" y="5681957"/>
            <a:ext cx="2190940" cy="369332"/>
          </a:xfrm>
          <a:prstGeom prst="rect">
            <a:avLst/>
          </a:prstGeom>
          <a:noFill/>
        </p:spPr>
        <p:txBody>
          <a:bodyPr wrap="square" rtlCol="0">
            <a:spAutoFit/>
          </a:bodyPr>
          <a:lstStyle/>
          <a:p>
            <a:r>
              <a:rPr lang="en-US" dirty="0" err="1"/>
              <a:t>Morishita</a:t>
            </a:r>
            <a:r>
              <a:rPr lang="en-US" dirty="0"/>
              <a:t> et al 2014</a:t>
            </a:r>
          </a:p>
        </p:txBody>
      </p:sp>
    </p:spTree>
    <p:extLst>
      <p:ext uri="{BB962C8B-B14F-4D97-AF65-F5344CB8AC3E}">
        <p14:creationId xmlns:p14="http://schemas.microsoft.com/office/powerpoint/2010/main" val="232295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4009"/>
            <a:ext cx="12039600" cy="697992"/>
          </a:xfrm>
        </p:spPr>
        <p:txBody>
          <a:bodyPr>
            <a:normAutofit/>
          </a:bodyPr>
          <a:lstStyle/>
          <a:p>
            <a:pPr algn="ctr"/>
            <a:r>
              <a:rPr lang="en-US" sz="3200" dirty="0">
                <a:latin typeface="Arial" panose="020B0604020202020204" pitchFamily="34" charset="0"/>
                <a:cs typeface="Arial" panose="020B0604020202020204" pitchFamily="34" charset="0"/>
              </a:rPr>
              <a:t>Refining DBS Target with Tractography</a:t>
            </a:r>
          </a:p>
        </p:txBody>
      </p:sp>
      <p:sp>
        <p:nvSpPr>
          <p:cNvPr id="3" name="Content Placeholder 2"/>
          <p:cNvSpPr>
            <a:spLocks noGrp="1"/>
          </p:cNvSpPr>
          <p:nvPr>
            <p:ph idx="1"/>
          </p:nvPr>
        </p:nvSpPr>
        <p:spPr>
          <a:xfrm>
            <a:off x="987552" y="974037"/>
            <a:ext cx="9552432" cy="2080451"/>
          </a:xfrm>
        </p:spPr>
        <p:txBody>
          <a:bodyPr/>
          <a:lstStyle/>
          <a:p>
            <a:pPr>
              <a:lnSpc>
                <a:spcPct val="150000"/>
              </a:lnSpc>
            </a:pPr>
            <a:r>
              <a:rPr lang="en-US" dirty="0"/>
              <a:t>Recent work (</a:t>
            </a:r>
            <a:r>
              <a:rPr lang="en-US" dirty="0" err="1"/>
              <a:t>Balderman</a:t>
            </a:r>
            <a:r>
              <a:rPr lang="en-US" dirty="0"/>
              <a:t> 2019) demonstrates </a:t>
            </a:r>
            <a:r>
              <a:rPr lang="en-US" dirty="0">
                <a:solidFill>
                  <a:schemeClr val="accent2"/>
                </a:solidFill>
              </a:rPr>
              <a:t>a </a:t>
            </a:r>
            <a:r>
              <a:rPr lang="en-US" dirty="0" err="1">
                <a:solidFill>
                  <a:schemeClr val="accent2"/>
                </a:solidFill>
              </a:rPr>
              <a:t>frontothalamic</a:t>
            </a:r>
            <a:r>
              <a:rPr lang="en-US" dirty="0">
                <a:solidFill>
                  <a:schemeClr val="accent2"/>
                </a:solidFill>
              </a:rPr>
              <a:t> fiber bundle common between STN vs ALIC treated DBS patients </a:t>
            </a:r>
            <a:r>
              <a:rPr lang="en-US" dirty="0"/>
              <a:t>that </a:t>
            </a:r>
            <a:r>
              <a:rPr lang="en-US" dirty="0">
                <a:solidFill>
                  <a:schemeClr val="accent2"/>
                </a:solidFill>
              </a:rPr>
              <a:t>may represent a common pathway resulting in OCD treatment efficacy</a:t>
            </a:r>
          </a:p>
          <a:p>
            <a:endParaRPr lang="en-US" dirty="0"/>
          </a:p>
        </p:txBody>
      </p:sp>
      <p:pic>
        <p:nvPicPr>
          <p:cNvPr id="4" name="Picture 3"/>
          <p:cNvPicPr>
            <a:picLocks noChangeAspect="1"/>
          </p:cNvPicPr>
          <p:nvPr/>
        </p:nvPicPr>
        <p:blipFill>
          <a:blip r:embed="rId2"/>
          <a:stretch>
            <a:fillRect/>
          </a:stretch>
        </p:blipFill>
        <p:spPr>
          <a:xfrm>
            <a:off x="3767106" y="2457450"/>
            <a:ext cx="4638675" cy="4229100"/>
          </a:xfrm>
          <a:prstGeom prst="rect">
            <a:avLst/>
          </a:prstGeom>
        </p:spPr>
      </p:pic>
    </p:spTree>
    <p:extLst>
      <p:ext uri="{BB962C8B-B14F-4D97-AF65-F5344CB8AC3E}">
        <p14:creationId xmlns:p14="http://schemas.microsoft.com/office/powerpoint/2010/main" val="76656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281" y="-47039"/>
            <a:ext cx="9482328" cy="1004888"/>
          </a:xfrm>
        </p:spPr>
        <p:txBody>
          <a:bodyPr>
            <a:normAutofit fontScale="90000"/>
          </a:bodyPr>
          <a:lstStyle/>
          <a:p>
            <a:r>
              <a:rPr lang="en-US" dirty="0"/>
              <a:t>	</a:t>
            </a:r>
            <a:r>
              <a:rPr lang="en-US" sz="4400" dirty="0"/>
              <a:t>						</a:t>
            </a:r>
            <a:r>
              <a:rPr lang="en-US" sz="4400" dirty="0">
                <a:solidFill>
                  <a:schemeClr val="tx1"/>
                </a:solidFill>
                <a:latin typeface="Arial" panose="020B0604020202020204" pitchFamily="34" charset="0"/>
                <a:cs typeface="Arial" panose="020B0604020202020204" pitchFamily="34" charset="0"/>
              </a:rPr>
              <a:t>Drawbacks</a:t>
            </a:r>
            <a:br>
              <a:rPr lang="en-US" sz="4400"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     DBS				    					Ablation</a:t>
            </a:r>
          </a:p>
        </p:txBody>
      </p:sp>
      <p:sp>
        <p:nvSpPr>
          <p:cNvPr id="3" name="Content Placeholder 2"/>
          <p:cNvSpPr>
            <a:spLocks noGrp="1"/>
          </p:cNvSpPr>
          <p:nvPr>
            <p:ph idx="1"/>
          </p:nvPr>
        </p:nvSpPr>
        <p:spPr>
          <a:xfrm>
            <a:off x="492905" y="1261671"/>
            <a:ext cx="4712208" cy="1475359"/>
          </a:xfrm>
        </p:spPr>
        <p:txBody>
          <a:bodyPr>
            <a:normAutofit fontScale="25000" lnSpcReduction="20000"/>
          </a:bodyPr>
          <a:lstStyle/>
          <a:p>
            <a:pPr>
              <a:lnSpc>
                <a:spcPct val="170000"/>
              </a:lnSpc>
              <a:buFont typeface="Arial" panose="020B0604020202020204" pitchFamily="34" charset="0"/>
              <a:buChar char="•"/>
            </a:pPr>
            <a:r>
              <a:rPr lang="en-US" sz="7200" dirty="0">
                <a:solidFill>
                  <a:schemeClr val="accent2"/>
                </a:solidFill>
              </a:rPr>
              <a:t>hardware implant </a:t>
            </a:r>
            <a:r>
              <a:rPr lang="en-US" sz="7200" dirty="0">
                <a:solidFill>
                  <a:schemeClr val="tx1"/>
                </a:solidFill>
              </a:rPr>
              <a:t>with possibility for infection, malfunction/lead breakage, hardware erosion though skin, and </a:t>
            </a:r>
            <a:r>
              <a:rPr lang="en-US" sz="7200" dirty="0">
                <a:solidFill>
                  <a:schemeClr val="accent2"/>
                </a:solidFill>
              </a:rPr>
              <a:t>need for periodic battery replacement</a:t>
            </a:r>
          </a:p>
          <a:p>
            <a:pPr>
              <a:lnSpc>
                <a:spcPct val="170000"/>
              </a:lnSpc>
            </a:pPr>
            <a:endParaRPr lang="en-US" dirty="0"/>
          </a:p>
          <a:p>
            <a:pPr>
              <a:lnSpc>
                <a:spcPct val="170000"/>
              </a:lnSpc>
            </a:pPr>
            <a:endParaRPr lang="en-US" dirty="0"/>
          </a:p>
          <a:p>
            <a:pPr>
              <a:lnSpc>
                <a:spcPct val="170000"/>
              </a:lnSpc>
            </a:pPr>
            <a:endParaRPr lang="en-US" dirty="0"/>
          </a:p>
          <a:p>
            <a:endParaRPr lang="en-US" dirty="0"/>
          </a:p>
        </p:txBody>
      </p:sp>
      <p:sp>
        <p:nvSpPr>
          <p:cNvPr id="4" name="TextBox 3"/>
          <p:cNvSpPr txBox="1"/>
          <p:nvPr/>
        </p:nvSpPr>
        <p:spPr>
          <a:xfrm>
            <a:off x="6318504" y="1379039"/>
            <a:ext cx="4937760"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accent2"/>
                </a:solidFill>
              </a:rPr>
              <a:t>Can’t program a hole</a:t>
            </a:r>
          </a:p>
          <a:p>
            <a:pPr marL="285750" indent="-285750">
              <a:lnSpc>
                <a:spcPct val="150000"/>
              </a:lnSpc>
              <a:buFont typeface="Arial" panose="020B0604020202020204" pitchFamily="34" charset="0"/>
              <a:buChar char="•"/>
            </a:pPr>
            <a:r>
              <a:rPr lang="en-US" dirty="0"/>
              <a:t>If off target with lesion, </a:t>
            </a:r>
            <a:r>
              <a:rPr lang="en-US" dirty="0">
                <a:solidFill>
                  <a:schemeClr val="accent2"/>
                </a:solidFill>
              </a:rPr>
              <a:t>no salvage options</a:t>
            </a:r>
          </a:p>
          <a:p>
            <a:endParaRPr lang="en-US" dirty="0"/>
          </a:p>
        </p:txBody>
      </p:sp>
      <p:sp>
        <p:nvSpPr>
          <p:cNvPr id="5" name="TextBox 4"/>
          <p:cNvSpPr txBox="1"/>
          <p:nvPr/>
        </p:nvSpPr>
        <p:spPr>
          <a:xfrm>
            <a:off x="834281" y="3327737"/>
            <a:ext cx="8949146" cy="2215991"/>
          </a:xfrm>
          <a:prstGeom prst="rect">
            <a:avLst/>
          </a:prstGeom>
          <a:noFill/>
        </p:spPr>
        <p:txBody>
          <a:bodyPr wrap="square" rtlCol="0">
            <a:spAutoFit/>
          </a:bodyPr>
          <a:lstStyle/>
          <a:p>
            <a:r>
              <a:rPr lang="en-US" dirty="0"/>
              <a:t>					             </a:t>
            </a:r>
            <a:r>
              <a:rPr lang="en-US" sz="4000" b="1" dirty="0">
                <a:latin typeface="Arial" panose="020B0604020202020204" pitchFamily="34" charset="0"/>
                <a:cs typeface="Arial" panose="020B0604020202020204" pitchFamily="34" charset="0"/>
              </a:rPr>
              <a:t>Advantages</a:t>
            </a:r>
          </a:p>
          <a:p>
            <a:r>
              <a:rPr lang="en-US" sz="4000" b="1" dirty="0">
                <a:latin typeface="Arial" panose="020B0604020202020204" pitchFamily="34" charset="0"/>
                <a:cs typeface="Arial" panose="020B0604020202020204" pitchFamily="34" charset="0"/>
              </a:rPr>
              <a:t>     DBS			           		     Ablation</a:t>
            </a:r>
          </a:p>
          <a:p>
            <a:endParaRPr lang="en-US" sz="4000" dirty="0">
              <a:latin typeface="+mj-lt"/>
            </a:endParaRPr>
          </a:p>
          <a:p>
            <a:endParaRPr lang="en-US" dirty="0"/>
          </a:p>
        </p:txBody>
      </p:sp>
      <p:sp>
        <p:nvSpPr>
          <p:cNvPr id="6" name="TextBox 5"/>
          <p:cNvSpPr txBox="1"/>
          <p:nvPr/>
        </p:nvSpPr>
        <p:spPr>
          <a:xfrm>
            <a:off x="946404" y="4536368"/>
            <a:ext cx="3246120" cy="21200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accent2"/>
                </a:solidFill>
                <a:latin typeface="Arial" panose="020B0604020202020204" pitchFamily="34" charset="0"/>
                <a:cs typeface="Arial" panose="020B0604020202020204" pitchFamily="34" charset="0"/>
              </a:rPr>
              <a:t>Able to adjust </a:t>
            </a:r>
            <a:r>
              <a:rPr lang="en-US" dirty="0">
                <a:latin typeface="Arial" panose="020B0604020202020204" pitchFamily="34" charset="0"/>
                <a:cs typeface="Arial" panose="020B0604020202020204" pitchFamily="34" charset="0"/>
              </a:rPr>
              <a:t>stimulation </a:t>
            </a:r>
            <a:r>
              <a:rPr lang="en-US" dirty="0">
                <a:solidFill>
                  <a:schemeClr val="accent2"/>
                </a:solidFill>
                <a:latin typeface="Arial" panose="020B0604020202020204" pitchFamily="34" charset="0"/>
                <a:cs typeface="Arial" panose="020B0604020202020204" pitchFamily="34" charset="0"/>
              </a:rPr>
              <a:t>to patient specific need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Removable</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More finely targeted modulation</a:t>
            </a:r>
          </a:p>
        </p:txBody>
      </p:sp>
      <p:sp>
        <p:nvSpPr>
          <p:cNvPr id="7" name="TextBox 6"/>
          <p:cNvSpPr txBox="1"/>
          <p:nvPr/>
        </p:nvSpPr>
        <p:spPr>
          <a:xfrm>
            <a:off x="6338753" y="4745608"/>
            <a:ext cx="3227832" cy="12890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accent2"/>
                </a:solidFill>
                <a:latin typeface="Arial" panose="020B0604020202020204" pitchFamily="34" charset="0"/>
                <a:cs typeface="Arial" panose="020B0604020202020204" pitchFamily="34" charset="0"/>
              </a:rPr>
              <a:t>No hardware </a:t>
            </a:r>
            <a:r>
              <a:rPr lang="en-US" dirty="0">
                <a:latin typeface="Arial" panose="020B0604020202020204" pitchFamily="34" charset="0"/>
                <a:cs typeface="Arial" panose="020B0604020202020204" pitchFamily="34" charset="0"/>
              </a:rPr>
              <a:t>or associated hardware failure risks</a:t>
            </a:r>
          </a:p>
          <a:p>
            <a:pPr marL="285750" indent="-285750">
              <a:lnSpc>
                <a:spcPct val="150000"/>
              </a:lnSpc>
              <a:buFont typeface="Arial" panose="020B0604020202020204" pitchFamily="34" charset="0"/>
              <a:buChar char="•"/>
            </a:pPr>
            <a:r>
              <a:rPr lang="en-US" dirty="0">
                <a:solidFill>
                  <a:schemeClr val="accent2"/>
                </a:solidFill>
                <a:latin typeface="Arial" panose="020B0604020202020204" pitchFamily="34" charset="0"/>
                <a:cs typeface="Arial" panose="020B0604020202020204" pitchFamily="34" charset="0"/>
              </a:rPr>
              <a:t>Cheaper</a:t>
            </a:r>
          </a:p>
        </p:txBody>
      </p:sp>
      <p:pic>
        <p:nvPicPr>
          <p:cNvPr id="8" name="Picture 7"/>
          <p:cNvPicPr>
            <a:picLocks noChangeAspect="1"/>
          </p:cNvPicPr>
          <p:nvPr/>
        </p:nvPicPr>
        <p:blipFill>
          <a:blip r:embed="rId2"/>
          <a:stretch>
            <a:fillRect/>
          </a:stretch>
        </p:blipFill>
        <p:spPr>
          <a:xfrm>
            <a:off x="8820476" y="2324772"/>
            <a:ext cx="3108781" cy="1870806"/>
          </a:xfrm>
          <a:prstGeom prst="rect">
            <a:avLst/>
          </a:prstGeom>
          <a:ln w="12700">
            <a:solidFill>
              <a:schemeClr val="tx1"/>
            </a:solidFill>
          </a:ln>
        </p:spPr>
      </p:pic>
    </p:spTree>
    <p:extLst>
      <p:ext uri="{BB962C8B-B14F-4D97-AF65-F5344CB8AC3E}">
        <p14:creationId xmlns:p14="http://schemas.microsoft.com/office/powerpoint/2010/main" val="384579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217084"/>
            <a:ext cx="11994710" cy="795287"/>
          </a:xfrm>
        </p:spPr>
        <p:txBody>
          <a:bodyPr>
            <a:normAutofit/>
          </a:bodyPr>
          <a:lstStyle/>
          <a:p>
            <a:pPr algn="ctr"/>
            <a:r>
              <a:rPr lang="en-US" sz="4000" dirty="0">
                <a:latin typeface="Arial" panose="020B0604020202020204" pitchFamily="34" charset="0"/>
                <a:cs typeface="Arial" panose="020B0604020202020204" pitchFamily="34" charset="0"/>
              </a:rPr>
              <a:t>Conclusion</a:t>
            </a:r>
          </a:p>
        </p:txBody>
      </p:sp>
      <p:pic>
        <p:nvPicPr>
          <p:cNvPr id="5" name="Picture 4"/>
          <p:cNvPicPr>
            <a:picLocks noChangeAspect="1"/>
          </p:cNvPicPr>
          <p:nvPr/>
        </p:nvPicPr>
        <p:blipFill>
          <a:blip r:embed="rId2"/>
          <a:stretch>
            <a:fillRect/>
          </a:stretch>
        </p:blipFill>
        <p:spPr>
          <a:xfrm>
            <a:off x="3009043" y="1392344"/>
            <a:ext cx="6334138" cy="4683864"/>
          </a:xfrm>
          <a:prstGeom prst="rect">
            <a:avLst/>
          </a:prstGeom>
        </p:spPr>
      </p:pic>
      <p:pic>
        <p:nvPicPr>
          <p:cNvPr id="2050" name="Picture 2" descr="Image result for cartoon lightning b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384" y="4180493"/>
            <a:ext cx="1282573" cy="10688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405364" y="3311366"/>
            <a:ext cx="1510393" cy="845820"/>
          </a:xfrm>
          <a:prstGeom prst="rect">
            <a:avLst/>
          </a:prstGeom>
        </p:spPr>
      </p:pic>
    </p:spTree>
    <p:extLst>
      <p:ext uri="{BB962C8B-B14F-4D97-AF65-F5344CB8AC3E}">
        <p14:creationId xmlns:p14="http://schemas.microsoft.com/office/powerpoint/2010/main" val="19569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588" y="-84668"/>
            <a:ext cx="8534400" cy="1507067"/>
          </a:xfrm>
        </p:spPr>
        <p:txBody>
          <a:bodyPr/>
          <a:lstStyle/>
          <a:p>
            <a:pPr algn="ctr"/>
            <a:r>
              <a:rPr lang="en-US" dirty="0"/>
              <a:t>Bibliography</a:t>
            </a:r>
          </a:p>
        </p:txBody>
      </p:sp>
      <p:sp>
        <p:nvSpPr>
          <p:cNvPr id="3" name="Content Placeholder 2"/>
          <p:cNvSpPr>
            <a:spLocks noGrp="1"/>
          </p:cNvSpPr>
          <p:nvPr>
            <p:ph idx="1"/>
          </p:nvPr>
        </p:nvSpPr>
        <p:spPr>
          <a:xfrm>
            <a:off x="452215" y="246741"/>
            <a:ext cx="11287570" cy="6404429"/>
          </a:xfrm>
        </p:spPr>
        <p:txBody>
          <a:bodyPr>
            <a:normAutofit/>
          </a:bodyPr>
          <a:lstStyle/>
          <a:p>
            <a:r>
              <a:rPr lang="en-US" sz="900" dirty="0" err="1">
                <a:solidFill>
                  <a:schemeClr val="tx1"/>
                </a:solidFill>
              </a:rPr>
              <a:t>Talairach</a:t>
            </a:r>
            <a:r>
              <a:rPr lang="en-US" sz="900" dirty="0">
                <a:solidFill>
                  <a:schemeClr val="tx1"/>
                </a:solidFill>
              </a:rPr>
              <a:t> J, </a:t>
            </a:r>
            <a:r>
              <a:rPr lang="en-US" sz="900" dirty="0" err="1">
                <a:solidFill>
                  <a:schemeClr val="tx1"/>
                </a:solidFill>
              </a:rPr>
              <a:t>Hecaen</a:t>
            </a:r>
            <a:r>
              <a:rPr lang="en-US" sz="900" dirty="0">
                <a:solidFill>
                  <a:schemeClr val="tx1"/>
                </a:solidFill>
              </a:rPr>
              <a:t> H, David M. Lobotomies prefrontal </a:t>
            </a:r>
            <a:r>
              <a:rPr lang="en-US" sz="900" dirty="0" err="1">
                <a:solidFill>
                  <a:schemeClr val="tx1"/>
                </a:solidFill>
              </a:rPr>
              <a:t>limitee</a:t>
            </a:r>
            <a:r>
              <a:rPr lang="en-US" sz="900" dirty="0">
                <a:solidFill>
                  <a:schemeClr val="tx1"/>
                </a:solidFill>
              </a:rPr>
              <a:t> par electrocoagulation des </a:t>
            </a:r>
            <a:r>
              <a:rPr lang="en-US" sz="900" dirty="0" err="1">
                <a:solidFill>
                  <a:schemeClr val="tx1"/>
                </a:solidFill>
              </a:rPr>
              <a:t>fibres</a:t>
            </a:r>
            <a:r>
              <a:rPr lang="en-US" sz="900" dirty="0">
                <a:solidFill>
                  <a:schemeClr val="tx1"/>
                </a:solidFill>
              </a:rPr>
              <a:t> </a:t>
            </a:r>
            <a:r>
              <a:rPr lang="en-US" sz="900" dirty="0" err="1">
                <a:solidFill>
                  <a:schemeClr val="tx1"/>
                </a:solidFill>
              </a:rPr>
              <a:t>thalamo-frontales</a:t>
            </a:r>
            <a:r>
              <a:rPr lang="en-US" sz="900" dirty="0">
                <a:solidFill>
                  <a:schemeClr val="tx1"/>
                </a:solidFill>
              </a:rPr>
              <a:t> a </a:t>
            </a:r>
            <a:r>
              <a:rPr lang="en-US" sz="900" dirty="0" err="1">
                <a:solidFill>
                  <a:schemeClr val="tx1"/>
                </a:solidFill>
              </a:rPr>
              <a:t>leur</a:t>
            </a:r>
            <a:r>
              <a:rPr lang="en-US" sz="900" dirty="0">
                <a:solidFill>
                  <a:schemeClr val="tx1"/>
                </a:solidFill>
              </a:rPr>
              <a:t> emergence </a:t>
            </a:r>
            <a:r>
              <a:rPr lang="en-US" sz="900" dirty="0" err="1">
                <a:solidFill>
                  <a:schemeClr val="tx1"/>
                </a:solidFill>
              </a:rPr>
              <a:t>dubras</a:t>
            </a:r>
            <a:r>
              <a:rPr lang="en-US" sz="900" dirty="0">
                <a:solidFill>
                  <a:schemeClr val="tx1"/>
                </a:solidFill>
              </a:rPr>
              <a:t> </a:t>
            </a:r>
            <a:r>
              <a:rPr lang="en-US" sz="900" dirty="0" err="1">
                <a:solidFill>
                  <a:schemeClr val="tx1"/>
                </a:solidFill>
              </a:rPr>
              <a:t>anterieur</a:t>
            </a:r>
            <a:r>
              <a:rPr lang="en-US" sz="900" dirty="0">
                <a:solidFill>
                  <a:schemeClr val="tx1"/>
                </a:solidFill>
              </a:rPr>
              <a:t> de la capsule interne. Revue </a:t>
            </a:r>
            <a:r>
              <a:rPr lang="en-US" sz="900" dirty="0" err="1">
                <a:solidFill>
                  <a:schemeClr val="tx1"/>
                </a:solidFill>
              </a:rPr>
              <a:t>Neurologique</a:t>
            </a:r>
            <a:r>
              <a:rPr lang="en-US" sz="900" dirty="0">
                <a:solidFill>
                  <a:schemeClr val="tx1"/>
                </a:solidFill>
              </a:rPr>
              <a:t>, IV </a:t>
            </a:r>
            <a:r>
              <a:rPr lang="en-US" sz="900" dirty="0" err="1">
                <a:solidFill>
                  <a:schemeClr val="tx1"/>
                </a:solidFill>
              </a:rPr>
              <a:t>Congres</a:t>
            </a:r>
            <a:r>
              <a:rPr lang="en-US" sz="900" dirty="0">
                <a:solidFill>
                  <a:schemeClr val="tx1"/>
                </a:solidFill>
              </a:rPr>
              <a:t> </a:t>
            </a:r>
            <a:r>
              <a:rPr lang="en-US" sz="900" dirty="0" err="1">
                <a:solidFill>
                  <a:schemeClr val="tx1"/>
                </a:solidFill>
              </a:rPr>
              <a:t>Neurologique</a:t>
            </a:r>
            <a:r>
              <a:rPr lang="en-US" sz="900" dirty="0">
                <a:solidFill>
                  <a:schemeClr val="tx1"/>
                </a:solidFill>
              </a:rPr>
              <a:t> International 83, 1949.</a:t>
            </a:r>
          </a:p>
          <a:p>
            <a:r>
              <a:rPr lang="en-US" sz="900" dirty="0">
                <a:solidFill>
                  <a:schemeClr val="tx1"/>
                </a:solidFill>
              </a:rPr>
              <a:t>Herner T: Treatment of mental disorders with frontal stereotactic thermo-lesions: A follow-up of 116 cases. </a:t>
            </a:r>
            <a:r>
              <a:rPr lang="en-US" sz="900" dirty="0" err="1">
                <a:solidFill>
                  <a:schemeClr val="tx1"/>
                </a:solidFill>
              </a:rPr>
              <a:t>Acta</a:t>
            </a:r>
            <a:r>
              <a:rPr lang="en-US" sz="900" dirty="0">
                <a:solidFill>
                  <a:schemeClr val="tx1"/>
                </a:solidFill>
              </a:rPr>
              <a:t> </a:t>
            </a:r>
            <a:r>
              <a:rPr lang="en-US" sz="900" dirty="0" err="1">
                <a:solidFill>
                  <a:schemeClr val="tx1"/>
                </a:solidFill>
              </a:rPr>
              <a:t>Psychiatr</a:t>
            </a:r>
            <a:r>
              <a:rPr lang="en-US" sz="900" dirty="0">
                <a:solidFill>
                  <a:schemeClr val="tx1"/>
                </a:solidFill>
              </a:rPr>
              <a:t> </a:t>
            </a:r>
            <a:r>
              <a:rPr lang="en-US" sz="900" dirty="0" err="1">
                <a:solidFill>
                  <a:schemeClr val="tx1"/>
                </a:solidFill>
              </a:rPr>
              <a:t>Scand</a:t>
            </a:r>
            <a:r>
              <a:rPr lang="en-US" sz="900" dirty="0">
                <a:solidFill>
                  <a:schemeClr val="tx1"/>
                </a:solidFill>
              </a:rPr>
              <a:t> </a:t>
            </a:r>
            <a:r>
              <a:rPr lang="en-US" sz="900" dirty="0" err="1">
                <a:solidFill>
                  <a:schemeClr val="tx1"/>
                </a:solidFill>
              </a:rPr>
              <a:t>Suppl</a:t>
            </a:r>
            <a:r>
              <a:rPr lang="en-US" sz="900" dirty="0">
                <a:solidFill>
                  <a:schemeClr val="tx1"/>
                </a:solidFill>
              </a:rPr>
              <a:t> 158:36, 1961</a:t>
            </a:r>
          </a:p>
          <a:p>
            <a:r>
              <a:rPr lang="en-US" sz="900" dirty="0">
                <a:solidFill>
                  <a:schemeClr val="tx1"/>
                </a:solidFill>
              </a:rPr>
              <a:t>Deep brain stimulation for obsessive-compulsive disorder: systematic review and evidence-based guideline sponsored by the American Society for Stereotactic and Functional Neurosurgery and the Congress of Neurological Surgeons (CNS) and endorsed by the CNS and American Association of Neurological Surgeons. neurosurgery</a:t>
            </a:r>
            <a:r>
              <a:rPr lang="en-US" sz="900" u="sng" dirty="0">
                <a:solidFill>
                  <a:schemeClr val="tx1"/>
                </a:solidFill>
                <a:hlinkClick r:id="rId2" tooltip="Neurosurgery."/>
              </a:rPr>
              <a:t>.</a:t>
            </a:r>
            <a:r>
              <a:rPr lang="en-US" sz="900" dirty="0">
                <a:solidFill>
                  <a:schemeClr val="tx1"/>
                </a:solidFill>
              </a:rPr>
              <a:t> 2014 Oct;75(4):327-33</a:t>
            </a:r>
          </a:p>
          <a:p>
            <a:r>
              <a:rPr lang="en-US" sz="900" dirty="0" err="1">
                <a:solidFill>
                  <a:schemeClr val="tx1"/>
                </a:solidFill>
              </a:rPr>
              <a:t>Nuttin</a:t>
            </a:r>
            <a:r>
              <a:rPr lang="en-US" sz="900" dirty="0">
                <a:solidFill>
                  <a:schemeClr val="tx1"/>
                </a:solidFill>
              </a:rPr>
              <a:t> B, </a:t>
            </a:r>
            <a:r>
              <a:rPr lang="en-US" sz="900" dirty="0" err="1">
                <a:solidFill>
                  <a:schemeClr val="tx1"/>
                </a:solidFill>
              </a:rPr>
              <a:t>Cosyns</a:t>
            </a:r>
            <a:r>
              <a:rPr lang="en-US" sz="900" dirty="0">
                <a:solidFill>
                  <a:schemeClr val="tx1"/>
                </a:solidFill>
              </a:rPr>
              <a:t> P, </a:t>
            </a:r>
            <a:r>
              <a:rPr lang="en-US" sz="900" dirty="0" err="1">
                <a:solidFill>
                  <a:schemeClr val="tx1"/>
                </a:solidFill>
              </a:rPr>
              <a:t>Demeulemeester</a:t>
            </a:r>
            <a:r>
              <a:rPr lang="en-US" sz="900" dirty="0">
                <a:solidFill>
                  <a:schemeClr val="tx1"/>
                </a:solidFill>
              </a:rPr>
              <a:t> H, </a:t>
            </a:r>
            <a:r>
              <a:rPr lang="en-US" sz="900" dirty="0" err="1">
                <a:solidFill>
                  <a:schemeClr val="tx1"/>
                </a:solidFill>
              </a:rPr>
              <a:t>Gybel</a:t>
            </a:r>
            <a:r>
              <a:rPr lang="en-US" sz="900" dirty="0">
                <a:solidFill>
                  <a:schemeClr val="tx1"/>
                </a:solidFill>
              </a:rPr>
              <a:t>, J, and Meyerson B. (1999). Electrical stimulation in anterior limbs of internal capsules in patients with obsessive-compulsive disorder. </a:t>
            </a:r>
            <a:r>
              <a:rPr lang="en-US" sz="900" i="1" dirty="0">
                <a:solidFill>
                  <a:schemeClr val="tx1"/>
                </a:solidFill>
              </a:rPr>
              <a:t>Lancet</a:t>
            </a:r>
            <a:r>
              <a:rPr lang="en-US" sz="900" dirty="0">
                <a:solidFill>
                  <a:schemeClr val="tx1"/>
                </a:solidFill>
              </a:rPr>
              <a:t> 354:1526</a:t>
            </a:r>
          </a:p>
          <a:p>
            <a:r>
              <a:rPr lang="en-US" sz="900" dirty="0">
                <a:solidFill>
                  <a:schemeClr val="tx1"/>
                </a:solidFill>
              </a:rPr>
              <a:t>Baldermann, J. C. et al. Connectivity profile predictive of effective deep brain stimulation in obsessive compulsive disorder. Biol. Psychiatry (2019).</a:t>
            </a:r>
          </a:p>
          <a:p>
            <a:r>
              <a:rPr lang="en-US" sz="900" dirty="0">
                <a:solidFill>
                  <a:schemeClr val="tx1"/>
                </a:solidFill>
              </a:rPr>
              <a:t>Miguel EC, Lopes AC, McLaughlin NCR, et al. Evolution of gamma knife capsulotomy for intractable obsessive-compulsive disorder. </a:t>
            </a:r>
            <a:r>
              <a:rPr lang="en-US" sz="900" i="1" dirty="0" err="1">
                <a:solidFill>
                  <a:schemeClr val="tx1"/>
                </a:solidFill>
              </a:rPr>
              <a:t>Mol</a:t>
            </a:r>
            <a:r>
              <a:rPr lang="en-US" sz="900" i="1" dirty="0">
                <a:solidFill>
                  <a:schemeClr val="tx1"/>
                </a:solidFill>
              </a:rPr>
              <a:t> Psychiatry</a:t>
            </a:r>
            <a:r>
              <a:rPr lang="en-US" sz="900" dirty="0">
                <a:solidFill>
                  <a:schemeClr val="tx1"/>
                </a:solidFill>
              </a:rPr>
              <a:t>. 2019;24(2):218–240. doi:10.1038/s41380-018-0054-0</a:t>
            </a:r>
          </a:p>
          <a:p>
            <a:r>
              <a:rPr lang="en-US" sz="900" dirty="0">
                <a:solidFill>
                  <a:schemeClr val="tx1"/>
                </a:solidFill>
              </a:rPr>
              <a:t>Mallet L, </a:t>
            </a:r>
            <a:r>
              <a:rPr lang="en-US" sz="900" dirty="0" err="1">
                <a:solidFill>
                  <a:schemeClr val="tx1"/>
                </a:solidFill>
              </a:rPr>
              <a:t>Polosan</a:t>
            </a:r>
            <a:r>
              <a:rPr lang="en-US" sz="900" dirty="0">
                <a:solidFill>
                  <a:schemeClr val="tx1"/>
                </a:solidFill>
              </a:rPr>
              <a:t> M, </a:t>
            </a:r>
            <a:r>
              <a:rPr lang="en-US" sz="900" dirty="0" err="1">
                <a:solidFill>
                  <a:schemeClr val="tx1"/>
                </a:solidFill>
              </a:rPr>
              <a:t>Jaafari</a:t>
            </a:r>
            <a:r>
              <a:rPr lang="en-US" sz="900" dirty="0">
                <a:solidFill>
                  <a:schemeClr val="tx1"/>
                </a:solidFill>
              </a:rPr>
              <a:t> N, et al.  </a:t>
            </a:r>
            <a:r>
              <a:rPr lang="en-US" sz="900" dirty="0" err="1">
                <a:solidFill>
                  <a:schemeClr val="tx1"/>
                </a:solidFill>
              </a:rPr>
              <a:t>Subthalamic</a:t>
            </a:r>
            <a:r>
              <a:rPr lang="en-US" sz="900" dirty="0">
                <a:solidFill>
                  <a:schemeClr val="tx1"/>
                </a:solidFill>
              </a:rPr>
              <a:t> nucleus stimulation in severe obsessive-compulsive disorder. N </a:t>
            </a:r>
            <a:r>
              <a:rPr lang="en-US" sz="900" dirty="0" err="1">
                <a:solidFill>
                  <a:schemeClr val="tx1"/>
                </a:solidFill>
              </a:rPr>
              <a:t>Engl</a:t>
            </a:r>
            <a:r>
              <a:rPr lang="en-US" sz="900" dirty="0">
                <a:solidFill>
                  <a:schemeClr val="tx1"/>
                </a:solidFill>
              </a:rPr>
              <a:t> J Med . 2008;359(20):2121–2134</a:t>
            </a:r>
          </a:p>
          <a:p>
            <a:r>
              <a:rPr lang="en-US" sz="900" dirty="0">
                <a:solidFill>
                  <a:schemeClr val="tx1"/>
                </a:solidFill>
              </a:rPr>
              <a:t>Fitzgerald P, Rebecca S. (2015). Deep brain stimulation in mental health: Review of evidence for clinical efficacy. The Australian and New Zealand journal of psychiatry. 49. 10.1177/0004867415598011.</a:t>
            </a:r>
          </a:p>
          <a:p>
            <a:r>
              <a:rPr lang="en-US" sz="900" dirty="0">
                <a:solidFill>
                  <a:schemeClr val="tx1"/>
                </a:solidFill>
              </a:rPr>
              <a:t>Travis S. Tierney, Muhammad M. </a:t>
            </a:r>
            <a:r>
              <a:rPr lang="en-US" sz="900" dirty="0" err="1">
                <a:solidFill>
                  <a:schemeClr val="tx1"/>
                </a:solidFill>
              </a:rPr>
              <a:t>Abd</a:t>
            </a:r>
            <a:r>
              <a:rPr lang="en-US" sz="900" dirty="0">
                <a:solidFill>
                  <a:schemeClr val="tx1"/>
                </a:solidFill>
              </a:rPr>
              <a:t>-El-Barr, Arielle D. Stanford, Kelly D. Foote &amp; Michael S. </a:t>
            </a:r>
            <a:r>
              <a:rPr lang="en-US" sz="900" dirty="0" err="1">
                <a:solidFill>
                  <a:schemeClr val="tx1"/>
                </a:solidFill>
              </a:rPr>
              <a:t>Okun</a:t>
            </a:r>
            <a:r>
              <a:rPr lang="en-US" sz="900" dirty="0">
                <a:solidFill>
                  <a:schemeClr val="tx1"/>
                </a:solidFill>
              </a:rPr>
              <a:t> (2014) Deep brain stimulation and ablation for obsessive compulsive disorder: evolution of contemporary indications, targets and techniques, International Journal of Neuroscience, 124:6, 394-402, DOI: </a:t>
            </a:r>
          </a:p>
          <a:p>
            <a:r>
              <a:rPr lang="en-US" sz="900" dirty="0" err="1">
                <a:solidFill>
                  <a:schemeClr val="tx1"/>
                </a:solidFill>
              </a:rPr>
              <a:t>Morishita</a:t>
            </a:r>
            <a:r>
              <a:rPr lang="en-US" sz="900" dirty="0">
                <a:solidFill>
                  <a:schemeClr val="tx1"/>
                </a:solidFill>
              </a:rPr>
              <a:t> T, </a:t>
            </a:r>
            <a:r>
              <a:rPr lang="en-US" sz="900" dirty="0" err="1">
                <a:solidFill>
                  <a:schemeClr val="tx1"/>
                </a:solidFill>
              </a:rPr>
              <a:t>Fayad</a:t>
            </a:r>
            <a:r>
              <a:rPr lang="en-US" sz="900" dirty="0">
                <a:solidFill>
                  <a:schemeClr val="tx1"/>
                </a:solidFill>
              </a:rPr>
              <a:t> SM, Goodman WK, et al. Surgical neuroanatomy and programming in deep brain stimulation for obsessive compulsive disorder. </a:t>
            </a:r>
            <a:r>
              <a:rPr lang="en-US" sz="900" i="1" dirty="0" err="1">
                <a:solidFill>
                  <a:schemeClr val="tx1"/>
                </a:solidFill>
              </a:rPr>
              <a:t>Neuromodulation</a:t>
            </a:r>
            <a:r>
              <a:rPr lang="en-US" sz="900" dirty="0">
                <a:solidFill>
                  <a:schemeClr val="tx1"/>
                </a:solidFill>
              </a:rPr>
              <a:t>. 2014;17(4):312–319. doi:10.1111/ner.12141</a:t>
            </a:r>
          </a:p>
          <a:p>
            <a:r>
              <a:rPr lang="en-US" sz="900" dirty="0" err="1">
                <a:solidFill>
                  <a:schemeClr val="tx1"/>
                </a:solidFill>
              </a:rPr>
              <a:t>Doshi</a:t>
            </a:r>
            <a:r>
              <a:rPr lang="en-US" sz="900" dirty="0">
                <a:solidFill>
                  <a:schemeClr val="tx1"/>
                </a:solidFill>
              </a:rPr>
              <a:t> PK. Surgical treatment of obsessive compulsive disorders: Current status. </a:t>
            </a:r>
            <a:r>
              <a:rPr lang="en-US" sz="900" i="1" dirty="0">
                <a:solidFill>
                  <a:schemeClr val="tx1"/>
                </a:solidFill>
              </a:rPr>
              <a:t>Indian J Psychiatry</a:t>
            </a:r>
            <a:r>
              <a:rPr lang="en-US" sz="900" dirty="0">
                <a:solidFill>
                  <a:schemeClr val="tx1"/>
                </a:solidFill>
              </a:rPr>
              <a:t>. 2009;51(3):216–221. doi:10.4103/0019-5545.55095</a:t>
            </a:r>
          </a:p>
          <a:p>
            <a:r>
              <a:rPr lang="en-US" sz="900" dirty="0">
                <a:solidFill>
                  <a:schemeClr val="tx1"/>
                </a:solidFill>
              </a:rPr>
              <a:t>Sheth, S. A., Neal, J., </a:t>
            </a:r>
            <a:r>
              <a:rPr lang="en-US" sz="900" dirty="0" err="1">
                <a:solidFill>
                  <a:schemeClr val="tx1"/>
                </a:solidFill>
              </a:rPr>
              <a:t>Tangherlini</a:t>
            </a:r>
            <a:r>
              <a:rPr lang="en-US" sz="900" dirty="0">
                <a:solidFill>
                  <a:schemeClr val="tx1"/>
                </a:solidFill>
              </a:rPr>
              <a:t>, F., </a:t>
            </a:r>
            <a:r>
              <a:rPr lang="en-US" sz="900" dirty="0" err="1">
                <a:solidFill>
                  <a:schemeClr val="tx1"/>
                </a:solidFill>
              </a:rPr>
              <a:t>Mian</a:t>
            </a:r>
            <a:r>
              <a:rPr lang="en-US" sz="900" dirty="0">
                <a:solidFill>
                  <a:schemeClr val="tx1"/>
                </a:solidFill>
              </a:rPr>
              <a:t>, M. K., </a:t>
            </a:r>
            <a:r>
              <a:rPr lang="en-US" sz="900" dirty="0" err="1">
                <a:solidFill>
                  <a:schemeClr val="tx1"/>
                </a:solidFill>
              </a:rPr>
              <a:t>Gentil</a:t>
            </a:r>
            <a:r>
              <a:rPr lang="en-US" sz="900" dirty="0">
                <a:solidFill>
                  <a:schemeClr val="tx1"/>
                </a:solidFill>
              </a:rPr>
              <a:t>, A., Cosgrove, G., </a:t>
            </a:r>
            <a:r>
              <a:rPr lang="en-US" sz="900" dirty="0" err="1">
                <a:solidFill>
                  <a:schemeClr val="tx1"/>
                </a:solidFill>
              </a:rPr>
              <a:t>Eskandar</a:t>
            </a:r>
            <a:r>
              <a:rPr lang="en-US" sz="900" dirty="0">
                <a:solidFill>
                  <a:schemeClr val="tx1"/>
                </a:solidFill>
              </a:rPr>
              <a:t>, E. N., &amp; Dougherty, D. D. (2013). Limbic system surgery for treatment-refractory obsessive-compulsive disorder: a prospective long-term follow-up of 64 patients, Journal of Neurosurgery JNS, 118(3), 491-497.</a:t>
            </a:r>
          </a:p>
          <a:p>
            <a:r>
              <a:rPr lang="en-US" sz="900" dirty="0">
                <a:solidFill>
                  <a:schemeClr val="tx1"/>
                </a:solidFill>
              </a:rPr>
              <a:t>Brown, L. T., </a:t>
            </a:r>
            <a:r>
              <a:rPr lang="en-US" sz="900" dirty="0" err="1">
                <a:solidFill>
                  <a:schemeClr val="tx1"/>
                </a:solidFill>
              </a:rPr>
              <a:t>Mikell</a:t>
            </a:r>
            <a:r>
              <a:rPr lang="en-US" sz="900" dirty="0">
                <a:solidFill>
                  <a:schemeClr val="tx1"/>
                </a:solidFill>
              </a:rPr>
              <a:t>, C. B., </a:t>
            </a:r>
            <a:r>
              <a:rPr lang="en-US" sz="900" dirty="0" err="1">
                <a:solidFill>
                  <a:schemeClr val="tx1"/>
                </a:solidFill>
              </a:rPr>
              <a:t>Youngerman</a:t>
            </a:r>
            <a:r>
              <a:rPr lang="en-US" sz="900" dirty="0">
                <a:solidFill>
                  <a:schemeClr val="tx1"/>
                </a:solidFill>
              </a:rPr>
              <a:t>, B. E., Zhang, Y., </a:t>
            </a:r>
            <a:r>
              <a:rPr lang="en-US" sz="900" dirty="0" err="1">
                <a:solidFill>
                  <a:schemeClr val="tx1"/>
                </a:solidFill>
              </a:rPr>
              <a:t>McKhann</a:t>
            </a:r>
            <a:r>
              <a:rPr lang="en-US" sz="900" dirty="0">
                <a:solidFill>
                  <a:schemeClr val="tx1"/>
                </a:solidFill>
              </a:rPr>
              <a:t>, G. M., &amp; Sheth, S. A. (2016). Dorsal anterior </a:t>
            </a:r>
            <a:r>
              <a:rPr lang="en-US" sz="900" dirty="0" err="1">
                <a:solidFill>
                  <a:schemeClr val="tx1"/>
                </a:solidFill>
              </a:rPr>
              <a:t>cingulotomy</a:t>
            </a:r>
            <a:r>
              <a:rPr lang="en-US" sz="900" dirty="0">
                <a:solidFill>
                  <a:schemeClr val="tx1"/>
                </a:solidFill>
              </a:rPr>
              <a:t> and anterior capsulotomy for severe, refractory obsessive-compulsive disorder: a systematic review of observational studies, Journal of Neurosurgery JNS, 124(1), 77-89.</a:t>
            </a:r>
          </a:p>
          <a:p>
            <a:r>
              <a:rPr lang="en-US" sz="900" dirty="0">
                <a:solidFill>
                  <a:schemeClr val="tx1"/>
                </a:solidFill>
              </a:rPr>
              <a:t>Alonso P, </a:t>
            </a:r>
            <a:r>
              <a:rPr lang="en-US" sz="900" dirty="0" err="1">
                <a:solidFill>
                  <a:schemeClr val="tx1"/>
                </a:solidFill>
              </a:rPr>
              <a:t>Cuadras</a:t>
            </a:r>
            <a:r>
              <a:rPr lang="en-US" sz="900" dirty="0">
                <a:solidFill>
                  <a:schemeClr val="tx1"/>
                </a:solidFill>
              </a:rPr>
              <a:t> D, </a:t>
            </a:r>
            <a:r>
              <a:rPr lang="en-US" sz="900" dirty="0" err="1">
                <a:solidFill>
                  <a:schemeClr val="tx1"/>
                </a:solidFill>
              </a:rPr>
              <a:t>Gabriëls</a:t>
            </a:r>
            <a:r>
              <a:rPr lang="en-US" sz="900" dirty="0">
                <a:solidFill>
                  <a:schemeClr val="tx1"/>
                </a:solidFill>
              </a:rPr>
              <a:t> L, et al. Deep Brain Stimulation for Obsessive-Compulsive Disorder: A Meta-Analysis of Treatment Outcome and Predictors of Response. </a:t>
            </a:r>
            <a:r>
              <a:rPr lang="en-US" sz="900" dirty="0" err="1">
                <a:solidFill>
                  <a:schemeClr val="tx1"/>
                </a:solidFill>
              </a:rPr>
              <a:t>PLoS</a:t>
            </a:r>
            <a:r>
              <a:rPr lang="en-US" sz="900" dirty="0">
                <a:solidFill>
                  <a:schemeClr val="tx1"/>
                </a:solidFill>
              </a:rPr>
              <a:t> One. 2015;10(7):e0133591. Published 2015 Jul 24. doi:10.1371/journal.pone.0133591</a:t>
            </a:r>
          </a:p>
        </p:txBody>
      </p:sp>
    </p:spTree>
    <p:extLst>
      <p:ext uri="{BB962C8B-B14F-4D97-AF65-F5344CB8AC3E}">
        <p14:creationId xmlns:p14="http://schemas.microsoft.com/office/powerpoint/2010/main" val="32432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20686" y="1205533"/>
            <a:ext cx="7460343" cy="4644064"/>
          </a:xfrm>
          <a:prstGeom prst="rect">
            <a:avLst/>
          </a:prstGeom>
        </p:spPr>
      </p:pic>
      <p:sp>
        <p:nvSpPr>
          <p:cNvPr id="7" name="TextBox 6"/>
          <p:cNvSpPr txBox="1"/>
          <p:nvPr/>
        </p:nvSpPr>
        <p:spPr>
          <a:xfrm>
            <a:off x="8979529" y="6108192"/>
            <a:ext cx="2779776" cy="369332"/>
          </a:xfrm>
          <a:prstGeom prst="rect">
            <a:avLst/>
          </a:prstGeom>
          <a:noFill/>
        </p:spPr>
        <p:txBody>
          <a:bodyPr wrap="square" rtlCol="0">
            <a:spAutoFit/>
          </a:bodyPr>
          <a:lstStyle/>
          <a:p>
            <a:r>
              <a:rPr lang="en-US" dirty="0"/>
              <a:t>Miguel E et al 2019</a:t>
            </a:r>
          </a:p>
        </p:txBody>
      </p:sp>
      <p:pic>
        <p:nvPicPr>
          <p:cNvPr id="2" name="Picture 1">
            <a:extLst>
              <a:ext uri="{FF2B5EF4-FFF2-40B4-BE49-F238E27FC236}">
                <a16:creationId xmlns:a16="http://schemas.microsoft.com/office/drawing/2014/main" id="{96964276-A9BE-8B43-B48C-1885A77F2A3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536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1F7EF288-34EC-A948-A344-86574A8C16BA}"/>
              </a:ext>
            </a:extLst>
          </p:cNvPr>
          <p:cNvSpPr>
            <a:spLocks noGrp="1" noChangeArrowheads="1"/>
          </p:cNvSpPr>
          <p:nvPr>
            <p:ph type="title"/>
          </p:nvPr>
        </p:nvSpPr>
        <p:spPr>
          <a:xfrm>
            <a:off x="566670" y="41593"/>
            <a:ext cx="11385843" cy="896529"/>
          </a:xfrm>
        </p:spPr>
        <p:txBody>
          <a:bodyPr>
            <a:normAutofit/>
          </a:bodyPr>
          <a:lstStyle/>
          <a:p>
            <a:pPr algn="ctr"/>
            <a:r>
              <a:rPr lang="en-US" altLang="en-US" sz="2400" dirty="0">
                <a:latin typeface="Arial" panose="020B0604020202020204" pitchFamily="34" charset="0"/>
                <a:cs typeface="Arial" panose="020B0604020202020204" pitchFamily="34" charset="0"/>
              </a:rPr>
              <a:t>Stereotactic Lesions: Modern Psychiatric Neurosurgery</a:t>
            </a:r>
          </a:p>
        </p:txBody>
      </p:sp>
      <p:sp>
        <p:nvSpPr>
          <p:cNvPr id="167939" name="Rectangle 3">
            <a:extLst>
              <a:ext uri="{FF2B5EF4-FFF2-40B4-BE49-F238E27FC236}">
                <a16:creationId xmlns:a16="http://schemas.microsoft.com/office/drawing/2014/main" id="{71B00A5B-0E34-3545-858B-3FCB6110E62A}"/>
              </a:ext>
            </a:extLst>
          </p:cNvPr>
          <p:cNvSpPr>
            <a:spLocks noGrp="1" noChangeArrowheads="1"/>
          </p:cNvSpPr>
          <p:nvPr>
            <p:ph type="body" sz="half" idx="1"/>
          </p:nvPr>
        </p:nvSpPr>
        <p:spPr>
          <a:xfrm>
            <a:off x="239486" y="849086"/>
            <a:ext cx="6324600" cy="5728113"/>
          </a:xfrm>
        </p:spPr>
        <p:txBody>
          <a:bodyPr>
            <a:normAutofit fontScale="25000" lnSpcReduction="20000"/>
          </a:bodyPr>
          <a:lstStyle/>
          <a:p>
            <a:pPr>
              <a:lnSpc>
                <a:spcPct val="170000"/>
              </a:lnSpc>
              <a:buFont typeface="Wingdings" pitchFamily="2" charset="2"/>
              <a:buChar char="Ø"/>
            </a:pPr>
            <a:r>
              <a:rPr lang="en-US" altLang="en-US" sz="7200" dirty="0">
                <a:solidFill>
                  <a:schemeClr val="accent2"/>
                </a:solidFill>
                <a:cs typeface="Times New Roman" panose="02020603050405020304" pitchFamily="18" charset="0"/>
              </a:rPr>
              <a:t>Anterior Capsulotomy</a:t>
            </a:r>
          </a:p>
          <a:p>
            <a:pPr lvl="1">
              <a:lnSpc>
                <a:spcPct val="170000"/>
              </a:lnSpc>
              <a:buFont typeface="Wingdings" pitchFamily="2" charset="2"/>
              <a:buChar char="Ø"/>
            </a:pPr>
            <a:r>
              <a:rPr lang="en-US" altLang="en-US" sz="7200" dirty="0">
                <a:cs typeface="Times New Roman" panose="02020603050405020304" pitchFamily="18" charset="0"/>
              </a:rPr>
              <a:t>1949: </a:t>
            </a:r>
            <a:r>
              <a:rPr lang="en-US" altLang="en-US" sz="7200" dirty="0">
                <a:solidFill>
                  <a:schemeClr val="accent2"/>
                </a:solidFill>
                <a:cs typeface="Times New Roman" panose="02020603050405020304" pitchFamily="18" charset="0"/>
              </a:rPr>
              <a:t>Lars Leksell </a:t>
            </a:r>
            <a:r>
              <a:rPr lang="en-US" altLang="en-US" sz="7200" dirty="0">
                <a:cs typeface="Times New Roman" panose="02020603050405020304" pitchFamily="18" charset="0"/>
              </a:rPr>
              <a:t>in Sweden and </a:t>
            </a:r>
            <a:r>
              <a:rPr lang="en-US" altLang="en-US" sz="7200" dirty="0">
                <a:solidFill>
                  <a:schemeClr val="accent2"/>
                </a:solidFill>
                <a:cs typeface="Times New Roman" panose="02020603050405020304" pitchFamily="18" charset="0"/>
              </a:rPr>
              <a:t>Jean </a:t>
            </a:r>
            <a:r>
              <a:rPr lang="en-US" altLang="en-US" sz="7200" dirty="0" err="1">
                <a:solidFill>
                  <a:schemeClr val="accent2"/>
                </a:solidFill>
                <a:cs typeface="Times New Roman" panose="02020603050405020304" pitchFamily="18" charset="0"/>
              </a:rPr>
              <a:t>Talairach</a:t>
            </a:r>
            <a:r>
              <a:rPr lang="en-US" altLang="en-US" sz="7200" dirty="0">
                <a:cs typeface="Times New Roman" panose="02020603050405020304" pitchFamily="18" charset="0"/>
              </a:rPr>
              <a:t> in France</a:t>
            </a:r>
          </a:p>
          <a:p>
            <a:pPr>
              <a:lnSpc>
                <a:spcPct val="170000"/>
              </a:lnSpc>
              <a:buFont typeface="Wingdings" pitchFamily="2" charset="2"/>
              <a:buChar char="Ø"/>
            </a:pPr>
            <a:r>
              <a:rPr lang="en-US" altLang="en-US" sz="7200" dirty="0">
                <a:solidFill>
                  <a:schemeClr val="accent2"/>
                </a:solidFill>
                <a:cs typeface="Times New Roman" panose="02020603050405020304" pitchFamily="18" charset="0"/>
              </a:rPr>
              <a:t>Subcaudate Tractotomy</a:t>
            </a:r>
          </a:p>
          <a:p>
            <a:pPr lvl="1">
              <a:lnSpc>
                <a:spcPct val="170000"/>
              </a:lnSpc>
              <a:buFont typeface="Wingdings" pitchFamily="2" charset="2"/>
              <a:buChar char="Ø"/>
            </a:pPr>
            <a:r>
              <a:rPr lang="en-US" altLang="en-US" sz="7200" dirty="0">
                <a:cs typeface="Times New Roman" panose="02020603050405020304" pitchFamily="18" charset="0"/>
              </a:rPr>
              <a:t>1965: </a:t>
            </a:r>
            <a:r>
              <a:rPr lang="en-US" altLang="en-US" sz="7200" dirty="0">
                <a:solidFill>
                  <a:schemeClr val="accent2"/>
                </a:solidFill>
                <a:cs typeface="Times New Roman" panose="02020603050405020304" pitchFamily="18" charset="0"/>
              </a:rPr>
              <a:t>Geoffrey Knight</a:t>
            </a:r>
            <a:r>
              <a:rPr lang="en-US" altLang="en-US" sz="7200" dirty="0">
                <a:solidFill>
                  <a:schemeClr val="tx2"/>
                </a:solidFill>
                <a:cs typeface="Times New Roman" panose="02020603050405020304" pitchFamily="18" charset="0"/>
              </a:rPr>
              <a:t> </a:t>
            </a:r>
            <a:r>
              <a:rPr lang="en-US" altLang="en-US" sz="7200" dirty="0">
                <a:cs typeface="Times New Roman" panose="02020603050405020304" pitchFamily="18" charset="0"/>
              </a:rPr>
              <a:t>in London</a:t>
            </a:r>
          </a:p>
          <a:p>
            <a:pPr>
              <a:lnSpc>
                <a:spcPct val="170000"/>
              </a:lnSpc>
              <a:buFont typeface="Wingdings" pitchFamily="2" charset="2"/>
              <a:buChar char="Ø"/>
            </a:pPr>
            <a:r>
              <a:rPr lang="en-US" altLang="en-US" sz="7200" dirty="0">
                <a:solidFill>
                  <a:schemeClr val="accent2"/>
                </a:solidFill>
                <a:cs typeface="Times New Roman" panose="02020603050405020304" pitchFamily="18" charset="0"/>
              </a:rPr>
              <a:t>Cingulotomy</a:t>
            </a:r>
          </a:p>
          <a:p>
            <a:pPr lvl="1">
              <a:lnSpc>
                <a:spcPct val="170000"/>
              </a:lnSpc>
              <a:buFont typeface="Wingdings" pitchFamily="2" charset="2"/>
              <a:buChar char="Ø"/>
            </a:pPr>
            <a:r>
              <a:rPr lang="en-US" altLang="en-US" sz="7200" dirty="0">
                <a:cs typeface="Times New Roman" panose="02020603050405020304" pitchFamily="18" charset="0"/>
              </a:rPr>
              <a:t>1967:  </a:t>
            </a:r>
            <a:r>
              <a:rPr lang="en-US" altLang="en-US" sz="7200" dirty="0">
                <a:solidFill>
                  <a:schemeClr val="accent2"/>
                </a:solidFill>
                <a:cs typeface="Times New Roman" panose="02020603050405020304" pitchFamily="18" charset="0"/>
              </a:rPr>
              <a:t>H. Thomas Ballantine </a:t>
            </a:r>
            <a:r>
              <a:rPr lang="en-US" altLang="en-US" sz="7200" dirty="0">
                <a:cs typeface="Times New Roman" panose="02020603050405020304" pitchFamily="18" charset="0"/>
              </a:rPr>
              <a:t>of MGH</a:t>
            </a:r>
          </a:p>
          <a:p>
            <a:pPr>
              <a:lnSpc>
                <a:spcPct val="170000"/>
              </a:lnSpc>
              <a:buFont typeface="Wingdings" pitchFamily="2" charset="2"/>
              <a:buChar char="Ø"/>
            </a:pPr>
            <a:r>
              <a:rPr lang="en-US" altLang="en-US" sz="7400" dirty="0">
                <a:solidFill>
                  <a:schemeClr val="accent2"/>
                </a:solidFill>
                <a:cs typeface="Times New Roman" panose="02020603050405020304" pitchFamily="18" charset="0"/>
              </a:rPr>
              <a:t>Limbic Leucotomy</a:t>
            </a:r>
          </a:p>
          <a:p>
            <a:pPr lvl="1">
              <a:lnSpc>
                <a:spcPct val="170000"/>
              </a:lnSpc>
              <a:buFont typeface="Wingdings" pitchFamily="2" charset="2"/>
              <a:buChar char="Ø"/>
            </a:pPr>
            <a:r>
              <a:rPr lang="en-US" altLang="en-US" sz="7200" dirty="0">
                <a:cs typeface="Times New Roman" panose="02020603050405020304" pitchFamily="18" charset="0"/>
              </a:rPr>
              <a:t>1973:  </a:t>
            </a:r>
            <a:r>
              <a:rPr lang="en-US" altLang="en-US" sz="7200" dirty="0">
                <a:solidFill>
                  <a:schemeClr val="accent2"/>
                </a:solidFill>
                <a:cs typeface="Times New Roman" panose="02020603050405020304" pitchFamily="18" charset="0"/>
              </a:rPr>
              <a:t>Desmond Kelly</a:t>
            </a:r>
            <a:r>
              <a:rPr lang="en-US" altLang="en-US" sz="7200" dirty="0">
                <a:solidFill>
                  <a:schemeClr val="tx1"/>
                </a:solidFill>
                <a:cs typeface="Times New Roman" panose="02020603050405020304" pitchFamily="18" charset="0"/>
              </a:rPr>
              <a:t> (psychiatrist) </a:t>
            </a:r>
            <a:r>
              <a:rPr lang="en-US" altLang="en-US" sz="7200" dirty="0">
                <a:cs typeface="Times New Roman" panose="02020603050405020304" pitchFamily="18" charset="0"/>
              </a:rPr>
              <a:t>and </a:t>
            </a:r>
            <a:r>
              <a:rPr lang="en-US" altLang="en-US" sz="7200" dirty="0">
                <a:solidFill>
                  <a:schemeClr val="accent2"/>
                </a:solidFill>
                <a:cs typeface="Times New Roman" panose="02020603050405020304" pitchFamily="18" charset="0"/>
              </a:rPr>
              <a:t>Alan Richardson</a:t>
            </a:r>
            <a:r>
              <a:rPr lang="en-US" altLang="en-US" sz="7200" dirty="0">
                <a:solidFill>
                  <a:schemeClr val="tx1"/>
                </a:solidFill>
                <a:cs typeface="Times New Roman" panose="02020603050405020304" pitchFamily="18" charset="0"/>
              </a:rPr>
              <a:t> (neurosurgeon),</a:t>
            </a:r>
            <a:r>
              <a:rPr lang="en-US" altLang="en-US" sz="7200" dirty="0">
                <a:solidFill>
                  <a:schemeClr val="tx2"/>
                </a:solidFill>
                <a:cs typeface="Times New Roman" panose="02020603050405020304" pitchFamily="18" charset="0"/>
              </a:rPr>
              <a:t> </a:t>
            </a:r>
            <a:r>
              <a:rPr lang="en-US" altLang="en-US" sz="7200" dirty="0">
                <a:cs typeface="Times New Roman" panose="02020603050405020304" pitchFamily="18" charset="0"/>
              </a:rPr>
              <a:t>England</a:t>
            </a:r>
          </a:p>
          <a:p>
            <a:pPr>
              <a:lnSpc>
                <a:spcPct val="80000"/>
              </a:lnSpc>
              <a:buFontTx/>
              <a:buNone/>
            </a:pPr>
            <a:endParaRPr lang="en-US" altLang="en-US" sz="1600" dirty="0"/>
          </a:p>
        </p:txBody>
      </p:sp>
      <p:pic>
        <p:nvPicPr>
          <p:cNvPr id="10" name="Picture 4" descr="LL2">
            <a:extLst>
              <a:ext uri="{FF2B5EF4-FFF2-40B4-BE49-F238E27FC236}">
                <a16:creationId xmlns:a16="http://schemas.microsoft.com/office/drawing/2014/main" id="{9B0D055E-3FAF-F448-BCC4-8AF3B1898E42}"/>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6842684" y="5081479"/>
            <a:ext cx="1516891" cy="1652588"/>
          </a:xfrm>
          <a:ln w="12700">
            <a:solidFill>
              <a:schemeClr val="tx1"/>
            </a:solidFill>
          </a:ln>
        </p:spPr>
      </p:pic>
      <p:pic>
        <p:nvPicPr>
          <p:cNvPr id="167942" name="Picture 6" descr="Cingulotomy">
            <a:extLst>
              <a:ext uri="{FF2B5EF4-FFF2-40B4-BE49-F238E27FC236}">
                <a16:creationId xmlns:a16="http://schemas.microsoft.com/office/drawing/2014/main" id="{70BA77CD-C890-3043-A03A-B92B25F0F92C}"/>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842685" y="3751637"/>
            <a:ext cx="1516891" cy="1295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anterior capsulotomy">
            <a:extLst>
              <a:ext uri="{FF2B5EF4-FFF2-40B4-BE49-F238E27FC236}">
                <a16:creationId xmlns:a16="http://schemas.microsoft.com/office/drawing/2014/main" id="{385244E2-6CD4-BA41-A5B7-1014A09EF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379" y="775245"/>
            <a:ext cx="1496198" cy="16121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subcaudate tractotomy">
            <a:extLst>
              <a:ext uri="{FF2B5EF4-FFF2-40B4-BE49-F238E27FC236}">
                <a16:creationId xmlns:a16="http://schemas.microsoft.com/office/drawing/2014/main" id="{5D28A3DD-7794-FE4F-A0D3-B6782FE82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3379" y="2421795"/>
            <a:ext cx="1496198" cy="1295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5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246252"/>
            <a:ext cx="11887200" cy="657416"/>
          </a:xfrm>
        </p:spPr>
        <p:txBody>
          <a:bodyPr>
            <a:normAutofit/>
          </a:bodyPr>
          <a:lstStyle/>
          <a:p>
            <a:pPr algn="ctr"/>
            <a:r>
              <a:rPr lang="en-US" sz="2400" dirty="0">
                <a:latin typeface="+mj-lt"/>
              </a:rPr>
              <a:t>The Ablative Targets: Clustering around the Midline</a:t>
            </a:r>
          </a:p>
        </p:txBody>
      </p:sp>
      <p:pic>
        <p:nvPicPr>
          <p:cNvPr id="8" name="Content Placeholder 7"/>
          <p:cNvPicPr>
            <a:picLocks noGrp="1" noChangeAspect="1"/>
          </p:cNvPicPr>
          <p:nvPr>
            <p:ph idx="1"/>
          </p:nvPr>
        </p:nvPicPr>
        <p:blipFill>
          <a:blip r:embed="rId2"/>
          <a:stretch>
            <a:fillRect/>
          </a:stretch>
        </p:blipFill>
        <p:spPr>
          <a:xfrm>
            <a:off x="2349381" y="1493838"/>
            <a:ext cx="7493238" cy="4525962"/>
          </a:xfrm>
          <a:prstGeom prst="rect">
            <a:avLst/>
          </a:prstGeom>
        </p:spPr>
      </p:pic>
      <p:sp>
        <p:nvSpPr>
          <p:cNvPr id="9" name="TextBox 8"/>
          <p:cNvSpPr txBox="1"/>
          <p:nvPr/>
        </p:nvSpPr>
        <p:spPr>
          <a:xfrm>
            <a:off x="6828503" y="6017342"/>
            <a:ext cx="3775587" cy="646331"/>
          </a:xfrm>
          <a:prstGeom prst="rect">
            <a:avLst/>
          </a:prstGeom>
          <a:noFill/>
        </p:spPr>
        <p:txBody>
          <a:bodyPr wrap="square" rtlCol="0">
            <a:spAutoFit/>
          </a:bodyPr>
          <a:lstStyle/>
          <a:p>
            <a:r>
              <a:rPr lang="en-US" dirty="0" err="1"/>
              <a:t>Doshi</a:t>
            </a:r>
            <a:r>
              <a:rPr lang="en-US" dirty="0"/>
              <a:t> 2009</a:t>
            </a:r>
          </a:p>
          <a:p>
            <a:endParaRPr lang="en-US" dirty="0"/>
          </a:p>
        </p:txBody>
      </p:sp>
    </p:spTree>
    <p:extLst>
      <p:ext uri="{BB962C8B-B14F-4D97-AF65-F5344CB8AC3E}">
        <p14:creationId xmlns:p14="http://schemas.microsoft.com/office/powerpoint/2010/main" val="113398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7" y="139222"/>
            <a:ext cx="11372045" cy="607754"/>
          </a:xfrm>
        </p:spPr>
        <p:txBody>
          <a:bodyPr>
            <a:normAutofit/>
          </a:bodyPr>
          <a:lstStyle/>
          <a:p>
            <a:pPr algn="ctr"/>
            <a:r>
              <a:rPr lang="en-US" sz="3200" dirty="0">
                <a:latin typeface="Arial" panose="020B0604020202020204" pitchFamily="34" charset="0"/>
                <a:cs typeface="Arial" panose="020B0604020202020204" pitchFamily="34" charset="0"/>
              </a:rPr>
              <a:t>Anterior Capsulotomy History</a:t>
            </a:r>
          </a:p>
        </p:txBody>
      </p:sp>
      <p:sp>
        <p:nvSpPr>
          <p:cNvPr id="3" name="Content Placeholder 2"/>
          <p:cNvSpPr>
            <a:spLocks noGrp="1"/>
          </p:cNvSpPr>
          <p:nvPr>
            <p:ph idx="1"/>
          </p:nvPr>
        </p:nvSpPr>
        <p:spPr>
          <a:xfrm>
            <a:off x="837127" y="1275008"/>
            <a:ext cx="10908405" cy="4997003"/>
          </a:xfrm>
        </p:spPr>
        <p:txBody>
          <a:bodyPr>
            <a:normAutofit/>
          </a:bodyPr>
          <a:lstStyle/>
          <a:p>
            <a:pPr>
              <a:lnSpc>
                <a:spcPct val="150000"/>
              </a:lnSpc>
            </a:pPr>
            <a:r>
              <a:rPr lang="en-US" sz="2200" dirty="0">
                <a:solidFill>
                  <a:schemeClr val="accent2"/>
                </a:solidFill>
              </a:rPr>
              <a:t>1949-</a:t>
            </a:r>
            <a:r>
              <a:rPr lang="en-US" sz="2200" dirty="0"/>
              <a:t> French neurosurgeon </a:t>
            </a:r>
            <a:r>
              <a:rPr lang="en-US" sz="2200" dirty="0">
                <a:solidFill>
                  <a:schemeClr val="accent2"/>
                </a:solidFill>
              </a:rPr>
              <a:t>Jean </a:t>
            </a:r>
            <a:r>
              <a:rPr lang="en-US" sz="2200" dirty="0" err="1">
                <a:solidFill>
                  <a:schemeClr val="accent2"/>
                </a:solidFill>
              </a:rPr>
              <a:t>Talairach</a:t>
            </a:r>
            <a:r>
              <a:rPr lang="en-US" sz="2200" dirty="0">
                <a:solidFill>
                  <a:schemeClr val="accent2"/>
                </a:solidFill>
              </a:rPr>
              <a:t> </a:t>
            </a:r>
            <a:r>
              <a:rPr lang="en-US" sz="2200" dirty="0"/>
              <a:t>(Saint-Anne Hospital, Paris), was first to lesion the ALIC with </a:t>
            </a:r>
            <a:r>
              <a:rPr lang="en-US" sz="2200" dirty="0">
                <a:solidFill>
                  <a:schemeClr val="accent2"/>
                </a:solidFill>
              </a:rPr>
              <a:t>stereotactic RF thermocoagulation </a:t>
            </a:r>
            <a:r>
              <a:rPr lang="en-US" sz="2200" dirty="0"/>
              <a:t>for psychiatric disorders</a:t>
            </a:r>
          </a:p>
          <a:p>
            <a:pPr lvl="1">
              <a:lnSpc>
                <a:spcPct val="150000"/>
              </a:lnSpc>
            </a:pPr>
            <a:r>
              <a:rPr lang="en-US" sz="2200" dirty="0"/>
              <a:t>Yielded poor results in patients with psychosis but </a:t>
            </a:r>
            <a:r>
              <a:rPr lang="en-US" sz="2200" dirty="0">
                <a:solidFill>
                  <a:schemeClr val="accent2"/>
                </a:solidFill>
              </a:rPr>
              <a:t>found to be more effective in OCD </a:t>
            </a:r>
            <a:r>
              <a:rPr lang="en-US" sz="2200" dirty="0"/>
              <a:t>and anxiety</a:t>
            </a:r>
          </a:p>
          <a:p>
            <a:pPr>
              <a:lnSpc>
                <a:spcPct val="150000"/>
              </a:lnSpc>
            </a:pPr>
            <a:r>
              <a:rPr lang="en-US" sz="2200" dirty="0">
                <a:solidFill>
                  <a:schemeClr val="accent2"/>
                </a:solidFill>
              </a:rPr>
              <a:t>1949-</a:t>
            </a:r>
            <a:r>
              <a:rPr lang="en-US" sz="2200" dirty="0"/>
              <a:t> </a:t>
            </a:r>
            <a:r>
              <a:rPr lang="en-US" sz="2200" dirty="0">
                <a:solidFill>
                  <a:schemeClr val="accent2"/>
                </a:solidFill>
              </a:rPr>
              <a:t>Lars </a:t>
            </a:r>
            <a:r>
              <a:rPr lang="en-US" sz="2200" dirty="0" err="1">
                <a:solidFill>
                  <a:schemeClr val="accent2"/>
                </a:solidFill>
              </a:rPr>
              <a:t>Leksell</a:t>
            </a:r>
            <a:r>
              <a:rPr lang="en-US" sz="2200" dirty="0"/>
              <a:t>, in Sweden, </a:t>
            </a:r>
            <a:r>
              <a:rPr lang="en-US" sz="2200" dirty="0">
                <a:solidFill>
                  <a:schemeClr val="accent2"/>
                </a:solidFill>
              </a:rPr>
              <a:t>separately and in parallel</a:t>
            </a:r>
            <a:r>
              <a:rPr lang="en-US" sz="2200" dirty="0"/>
              <a:t>, develops stereotactic system for creating </a:t>
            </a:r>
            <a:r>
              <a:rPr lang="en-US" sz="2200" dirty="0">
                <a:solidFill>
                  <a:schemeClr val="accent2"/>
                </a:solidFill>
              </a:rPr>
              <a:t>radiofrequency ablative lesions</a:t>
            </a:r>
          </a:p>
          <a:p>
            <a:pPr>
              <a:lnSpc>
                <a:spcPct val="150000"/>
              </a:lnSpc>
            </a:pPr>
            <a:r>
              <a:rPr lang="en-US" sz="2200" dirty="0">
                <a:solidFill>
                  <a:schemeClr val="accent2"/>
                </a:solidFill>
              </a:rPr>
              <a:t>1951-</a:t>
            </a:r>
            <a:r>
              <a:rPr lang="en-US" sz="2200" dirty="0"/>
              <a:t> </a:t>
            </a:r>
            <a:r>
              <a:rPr lang="en-US" sz="2200" dirty="0">
                <a:solidFill>
                  <a:schemeClr val="tx1"/>
                </a:solidFill>
              </a:rPr>
              <a:t>Lars Leksell </a:t>
            </a:r>
            <a:r>
              <a:rPr lang="en-US" sz="2200" dirty="0"/>
              <a:t>modernized the anterior capsulotomy, with the </a:t>
            </a:r>
            <a:r>
              <a:rPr lang="en-US" sz="2200" dirty="0">
                <a:solidFill>
                  <a:schemeClr val="accent2"/>
                </a:solidFill>
              </a:rPr>
              <a:t>development of stereotactic radiosurgery</a:t>
            </a:r>
          </a:p>
          <a:p>
            <a:endParaRPr lang="en-US" dirty="0"/>
          </a:p>
        </p:txBody>
      </p:sp>
    </p:spTree>
    <p:extLst>
      <p:ext uri="{BB962C8B-B14F-4D97-AF65-F5344CB8AC3E}">
        <p14:creationId xmlns:p14="http://schemas.microsoft.com/office/powerpoint/2010/main" val="47193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1" y="107676"/>
            <a:ext cx="11822804" cy="613542"/>
          </a:xfrm>
        </p:spPr>
        <p:txBody>
          <a:bodyPr>
            <a:normAutofit/>
          </a:bodyPr>
          <a:lstStyle/>
          <a:p>
            <a:pPr algn="ctr"/>
            <a:r>
              <a:rPr lang="en-US" sz="2400" dirty="0">
                <a:latin typeface="+mj-lt"/>
              </a:rPr>
              <a:t>Efficacy of Anterior Capsulotomy</a:t>
            </a:r>
          </a:p>
        </p:txBody>
      </p:sp>
      <p:sp>
        <p:nvSpPr>
          <p:cNvPr id="3" name="Content Placeholder 2"/>
          <p:cNvSpPr>
            <a:spLocks noGrp="1"/>
          </p:cNvSpPr>
          <p:nvPr>
            <p:ph idx="1"/>
          </p:nvPr>
        </p:nvSpPr>
        <p:spPr>
          <a:xfrm>
            <a:off x="670765" y="499354"/>
            <a:ext cx="8534400" cy="3615267"/>
          </a:xfrm>
        </p:spPr>
        <p:txBody>
          <a:bodyPr>
            <a:normAutofit/>
          </a:bodyPr>
          <a:lstStyle/>
          <a:p>
            <a:pPr>
              <a:lnSpc>
                <a:spcPct val="150000"/>
              </a:lnSpc>
            </a:pPr>
            <a:r>
              <a:rPr lang="en-US" sz="2400" dirty="0"/>
              <a:t>Herner (1961) published series of 116 OCD patients with </a:t>
            </a:r>
            <a:r>
              <a:rPr lang="en-US" sz="2400" dirty="0">
                <a:solidFill>
                  <a:schemeClr val="accent2"/>
                </a:solidFill>
              </a:rPr>
              <a:t>51% response rate </a:t>
            </a:r>
            <a:r>
              <a:rPr lang="en-US" sz="2400" dirty="0"/>
              <a:t>to anterior capsulotomy with stereotactic thermocoagulation</a:t>
            </a:r>
          </a:p>
          <a:p>
            <a:pPr>
              <a:lnSpc>
                <a:spcPct val="150000"/>
              </a:lnSpc>
            </a:pPr>
            <a:r>
              <a:rPr lang="en-US" sz="2400" dirty="0"/>
              <a:t>2015 Review (Pepper et al)</a:t>
            </a:r>
          </a:p>
        </p:txBody>
      </p:sp>
      <p:pic>
        <p:nvPicPr>
          <p:cNvPr id="4" name="Picture 3"/>
          <p:cNvPicPr>
            <a:picLocks noChangeAspect="1"/>
          </p:cNvPicPr>
          <p:nvPr/>
        </p:nvPicPr>
        <p:blipFill>
          <a:blip r:embed="rId2"/>
          <a:stretch>
            <a:fillRect/>
          </a:stretch>
        </p:blipFill>
        <p:spPr>
          <a:xfrm>
            <a:off x="486917" y="2817288"/>
            <a:ext cx="8027082" cy="3644153"/>
          </a:xfrm>
          <a:prstGeom prst="rect">
            <a:avLst/>
          </a:prstGeom>
        </p:spPr>
      </p:pic>
      <p:sp>
        <p:nvSpPr>
          <p:cNvPr id="5" name="TextBox 4"/>
          <p:cNvSpPr txBox="1"/>
          <p:nvPr/>
        </p:nvSpPr>
        <p:spPr>
          <a:xfrm>
            <a:off x="8631936" y="3346704"/>
            <a:ext cx="328102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2"/>
                </a:solidFill>
              </a:rPr>
              <a:t>Capsulotomy:</a:t>
            </a:r>
          </a:p>
          <a:p>
            <a:pPr marL="742950" lvl="1" indent="-285750">
              <a:buFont typeface="Arial" panose="020B0604020202020204" pitchFamily="34" charset="0"/>
              <a:buChar char="•"/>
            </a:pPr>
            <a:r>
              <a:rPr lang="en-US" sz="2400" u="sng" dirty="0"/>
              <a:t>Has mostly level III or IV evidence</a:t>
            </a:r>
          </a:p>
          <a:p>
            <a:pPr marL="742950" lvl="1" indent="-285750">
              <a:buFont typeface="Arial" panose="020B0604020202020204" pitchFamily="34" charset="0"/>
              <a:buChar char="•"/>
            </a:pPr>
            <a:r>
              <a:rPr lang="en-US" sz="2400" dirty="0"/>
              <a:t>However, </a:t>
            </a:r>
            <a:r>
              <a:rPr lang="en-US" sz="2400" i="1" dirty="0">
                <a:solidFill>
                  <a:schemeClr val="accent2"/>
                </a:solidFill>
              </a:rPr>
              <a:t>consistently demonstrated clinically significant benefit</a:t>
            </a:r>
          </a:p>
        </p:txBody>
      </p:sp>
    </p:spTree>
    <p:extLst>
      <p:ext uri="{BB962C8B-B14F-4D97-AF65-F5344CB8AC3E}">
        <p14:creationId xmlns:p14="http://schemas.microsoft.com/office/powerpoint/2010/main" val="201394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2088969" cy="1507067"/>
          </a:xfrm>
        </p:spPr>
        <p:txBody>
          <a:bodyPr>
            <a:normAutofit/>
          </a:bodyPr>
          <a:lstStyle/>
          <a:p>
            <a:pPr algn="ctr"/>
            <a:r>
              <a:rPr lang="en-US" sz="2400" dirty="0">
                <a:latin typeface="+mj-lt"/>
              </a:rPr>
              <a:t>Efficacy of Cingulotomy</a:t>
            </a:r>
          </a:p>
        </p:txBody>
      </p:sp>
      <p:sp>
        <p:nvSpPr>
          <p:cNvPr id="5" name="Content Placeholder 4"/>
          <p:cNvSpPr>
            <a:spLocks noGrp="1"/>
          </p:cNvSpPr>
          <p:nvPr>
            <p:ph idx="1"/>
          </p:nvPr>
        </p:nvSpPr>
        <p:spPr>
          <a:xfrm>
            <a:off x="103031" y="3325464"/>
            <a:ext cx="12088969" cy="2938140"/>
          </a:xfrm>
        </p:spPr>
        <p:txBody>
          <a:bodyPr>
            <a:normAutofit/>
          </a:bodyPr>
          <a:lstStyle/>
          <a:p>
            <a:pPr>
              <a:lnSpc>
                <a:spcPct val="150000"/>
              </a:lnSpc>
            </a:pPr>
            <a:r>
              <a:rPr lang="en-US" dirty="0"/>
              <a:t>Sheth et al (2013)</a:t>
            </a:r>
          </a:p>
          <a:p>
            <a:pPr>
              <a:lnSpc>
                <a:spcPct val="150000"/>
              </a:lnSpc>
            </a:pPr>
            <a:r>
              <a:rPr lang="en-US" dirty="0"/>
              <a:t>64 patients (retrospective, un-blinded)</a:t>
            </a:r>
          </a:p>
          <a:p>
            <a:pPr lvl="1">
              <a:lnSpc>
                <a:spcPct val="150000"/>
              </a:lnSpc>
            </a:pPr>
            <a:r>
              <a:rPr lang="en-US" sz="2000" dirty="0">
                <a:solidFill>
                  <a:schemeClr val="accent2"/>
                </a:solidFill>
              </a:rPr>
              <a:t>35% “full response” </a:t>
            </a:r>
            <a:r>
              <a:rPr lang="en-US" sz="2000" dirty="0"/>
              <a:t>rate at </a:t>
            </a:r>
            <a:r>
              <a:rPr lang="en-US" sz="2000" dirty="0">
                <a:solidFill>
                  <a:schemeClr val="accent2"/>
                </a:solidFill>
              </a:rPr>
              <a:t>11 months (&gt;=35% Y-BOCS reduction)</a:t>
            </a:r>
          </a:p>
          <a:p>
            <a:pPr lvl="1">
              <a:lnSpc>
                <a:spcPct val="150000"/>
              </a:lnSpc>
            </a:pPr>
            <a:r>
              <a:rPr lang="en-US" sz="2000" dirty="0">
                <a:solidFill>
                  <a:schemeClr val="accent2"/>
                </a:solidFill>
              </a:rPr>
              <a:t>47% full responder rate</a:t>
            </a:r>
            <a:r>
              <a:rPr lang="en-US" sz="2000" dirty="0"/>
              <a:t> at </a:t>
            </a:r>
            <a:r>
              <a:rPr lang="en-US" sz="2000" dirty="0">
                <a:solidFill>
                  <a:schemeClr val="accent2"/>
                </a:solidFill>
              </a:rPr>
              <a:t>65 months (&gt;=35% Y-BOCS reduction)</a:t>
            </a:r>
          </a:p>
          <a:p>
            <a:pPr lvl="1">
              <a:lnSpc>
                <a:spcPct val="150000"/>
              </a:lnSpc>
            </a:pPr>
            <a:r>
              <a:rPr lang="en-US" sz="2000" dirty="0">
                <a:solidFill>
                  <a:schemeClr val="accent2"/>
                </a:solidFill>
              </a:rPr>
              <a:t>47% of the patients also required re-operation</a:t>
            </a:r>
            <a:r>
              <a:rPr lang="en-US" sz="2000" dirty="0"/>
              <a:t>- cingulotomy or </a:t>
            </a:r>
            <a:r>
              <a:rPr lang="en-US" sz="2000" dirty="0" err="1"/>
              <a:t>subcaudate</a:t>
            </a:r>
            <a:r>
              <a:rPr lang="en-US" sz="2000" dirty="0"/>
              <a:t> tractotomy</a:t>
            </a:r>
          </a:p>
        </p:txBody>
      </p:sp>
      <p:pic>
        <p:nvPicPr>
          <p:cNvPr id="6" name="Picture 5"/>
          <p:cNvPicPr>
            <a:picLocks noChangeAspect="1"/>
          </p:cNvPicPr>
          <p:nvPr/>
        </p:nvPicPr>
        <p:blipFill>
          <a:blip r:embed="rId2"/>
          <a:stretch>
            <a:fillRect/>
          </a:stretch>
        </p:blipFill>
        <p:spPr>
          <a:xfrm>
            <a:off x="3576053" y="1082629"/>
            <a:ext cx="5077993" cy="2242835"/>
          </a:xfrm>
          <a:prstGeom prst="rect">
            <a:avLst/>
          </a:prstGeom>
        </p:spPr>
      </p:pic>
    </p:spTree>
    <p:extLst>
      <p:ext uri="{BB962C8B-B14F-4D97-AF65-F5344CB8AC3E}">
        <p14:creationId xmlns:p14="http://schemas.microsoft.com/office/powerpoint/2010/main" val="143873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207433"/>
            <a:ext cx="11925837" cy="848635"/>
          </a:xfrm>
        </p:spPr>
        <p:txBody>
          <a:bodyPr>
            <a:normAutofit/>
          </a:bodyPr>
          <a:lstStyle/>
          <a:p>
            <a:pPr algn="ctr"/>
            <a:r>
              <a:rPr lang="en-US" sz="2800" dirty="0">
                <a:latin typeface="+mj-lt"/>
              </a:rPr>
              <a:t>Cingulotomy vs Capsulotomy</a:t>
            </a:r>
          </a:p>
        </p:txBody>
      </p:sp>
      <p:sp>
        <p:nvSpPr>
          <p:cNvPr id="3" name="Content Placeholder 2"/>
          <p:cNvSpPr>
            <a:spLocks noGrp="1"/>
          </p:cNvSpPr>
          <p:nvPr>
            <p:ph idx="1"/>
          </p:nvPr>
        </p:nvSpPr>
        <p:spPr>
          <a:xfrm>
            <a:off x="1103311" y="1714500"/>
            <a:ext cx="10320249" cy="3615267"/>
          </a:xfrm>
        </p:spPr>
        <p:txBody>
          <a:bodyPr>
            <a:normAutofit fontScale="92500" lnSpcReduction="10000"/>
          </a:bodyPr>
          <a:lstStyle/>
          <a:p>
            <a:pPr>
              <a:lnSpc>
                <a:spcPct val="150000"/>
              </a:lnSpc>
            </a:pPr>
            <a:r>
              <a:rPr lang="en-US" sz="2400" dirty="0"/>
              <a:t>Sheth et al (2016)</a:t>
            </a:r>
          </a:p>
          <a:p>
            <a:pPr lvl="1">
              <a:lnSpc>
                <a:spcPct val="150000"/>
              </a:lnSpc>
            </a:pPr>
            <a:r>
              <a:rPr lang="en-US" sz="2400" dirty="0"/>
              <a:t>Systematic review of </a:t>
            </a:r>
            <a:r>
              <a:rPr lang="en-US" sz="2400" dirty="0" err="1"/>
              <a:t>cingulotomy</a:t>
            </a:r>
            <a:r>
              <a:rPr lang="en-US" sz="2400" dirty="0"/>
              <a:t>  (2 studies with 81 patients) or anterior capsulotomy (8 studies with 112 patients)</a:t>
            </a:r>
          </a:p>
          <a:p>
            <a:pPr lvl="2">
              <a:lnSpc>
                <a:spcPct val="150000"/>
              </a:lnSpc>
            </a:pPr>
            <a:r>
              <a:rPr lang="en-US" sz="2400" dirty="0"/>
              <a:t>12 month follow-up </a:t>
            </a:r>
            <a:r>
              <a:rPr lang="en-US" sz="2400" dirty="0">
                <a:solidFill>
                  <a:schemeClr val="tx1"/>
                </a:solidFill>
              </a:rPr>
              <a:t>average </a:t>
            </a:r>
            <a:r>
              <a:rPr lang="en-US" sz="2400" dirty="0">
                <a:solidFill>
                  <a:schemeClr val="accent2"/>
                </a:solidFill>
              </a:rPr>
              <a:t>Y-BOCS reduction of 37% for </a:t>
            </a:r>
            <a:r>
              <a:rPr lang="en-US" sz="2400" dirty="0" err="1">
                <a:solidFill>
                  <a:schemeClr val="accent2"/>
                </a:solidFill>
              </a:rPr>
              <a:t>cingulotomy</a:t>
            </a:r>
            <a:r>
              <a:rPr lang="en-US" sz="2400" dirty="0">
                <a:solidFill>
                  <a:schemeClr val="accent2"/>
                </a:solidFill>
              </a:rPr>
              <a:t> </a:t>
            </a:r>
            <a:r>
              <a:rPr lang="en-US" sz="2400" dirty="0"/>
              <a:t>and </a:t>
            </a:r>
            <a:r>
              <a:rPr lang="en-US" sz="2400" dirty="0">
                <a:solidFill>
                  <a:schemeClr val="accent2"/>
                </a:solidFill>
              </a:rPr>
              <a:t>55% for capsulotomy</a:t>
            </a:r>
          </a:p>
          <a:p>
            <a:pPr lvl="2">
              <a:lnSpc>
                <a:spcPct val="150000"/>
              </a:lnSpc>
            </a:pPr>
            <a:r>
              <a:rPr lang="en-US" sz="2400" dirty="0"/>
              <a:t>Average </a:t>
            </a:r>
            <a:r>
              <a:rPr lang="en-US" sz="2400" dirty="0">
                <a:solidFill>
                  <a:schemeClr val="accent2"/>
                </a:solidFill>
              </a:rPr>
              <a:t>full response rate of 41% for </a:t>
            </a:r>
            <a:r>
              <a:rPr lang="en-US" sz="2400" dirty="0" err="1">
                <a:solidFill>
                  <a:schemeClr val="accent2"/>
                </a:solidFill>
              </a:rPr>
              <a:t>cingulotomy</a:t>
            </a:r>
            <a:r>
              <a:rPr lang="en-US" sz="2400" dirty="0">
                <a:solidFill>
                  <a:schemeClr val="tx1"/>
                </a:solidFill>
              </a:rPr>
              <a:t> </a:t>
            </a:r>
            <a:r>
              <a:rPr lang="en-US" sz="2400" dirty="0"/>
              <a:t>and </a:t>
            </a:r>
            <a:r>
              <a:rPr lang="en-US" sz="2400" dirty="0">
                <a:solidFill>
                  <a:schemeClr val="accent2"/>
                </a:solidFill>
              </a:rPr>
              <a:t>54% for capsulotomy</a:t>
            </a:r>
          </a:p>
          <a:p>
            <a:endParaRPr lang="en-US" dirty="0"/>
          </a:p>
        </p:txBody>
      </p:sp>
    </p:spTree>
    <p:extLst>
      <p:ext uri="{BB962C8B-B14F-4D97-AF65-F5344CB8AC3E}">
        <p14:creationId xmlns:p14="http://schemas.microsoft.com/office/powerpoint/2010/main" val="261109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546"/>
            <a:ext cx="12192000" cy="631065"/>
          </a:xfrm>
        </p:spPr>
        <p:txBody>
          <a:bodyPr>
            <a:normAutofit/>
          </a:bodyPr>
          <a:lstStyle/>
          <a:p>
            <a:pPr algn="ctr"/>
            <a:r>
              <a:rPr lang="en-US" sz="3200" dirty="0">
                <a:latin typeface="+mj-lt"/>
              </a:rPr>
              <a:t>Enter Neuromodulation…</a:t>
            </a:r>
          </a:p>
        </p:txBody>
      </p:sp>
      <p:sp>
        <p:nvSpPr>
          <p:cNvPr id="3" name="Content Placeholder 2"/>
          <p:cNvSpPr>
            <a:spLocks noGrp="1"/>
          </p:cNvSpPr>
          <p:nvPr>
            <p:ph idx="1"/>
          </p:nvPr>
        </p:nvSpPr>
        <p:spPr>
          <a:xfrm>
            <a:off x="265649" y="1312273"/>
            <a:ext cx="6565674" cy="4740797"/>
          </a:xfrm>
        </p:spPr>
        <p:txBody>
          <a:bodyPr>
            <a:noAutofit/>
          </a:bodyPr>
          <a:lstStyle/>
          <a:p>
            <a:pPr>
              <a:lnSpc>
                <a:spcPct val="150000"/>
              </a:lnSpc>
            </a:pPr>
            <a:r>
              <a:rPr lang="en-US" sz="2400" dirty="0"/>
              <a:t>Modern DBS for OCD was pioneered by </a:t>
            </a:r>
          </a:p>
          <a:p>
            <a:pPr marL="0" indent="0">
              <a:lnSpc>
                <a:spcPct val="150000"/>
              </a:lnSpc>
              <a:buNone/>
            </a:pPr>
            <a:r>
              <a:rPr lang="en-US" sz="2400" dirty="0">
                <a:solidFill>
                  <a:schemeClr val="tx1"/>
                </a:solidFill>
              </a:rPr>
              <a:t>     </a:t>
            </a:r>
            <a:r>
              <a:rPr lang="en-US" sz="2400" dirty="0">
                <a:solidFill>
                  <a:schemeClr val="accent2"/>
                </a:solidFill>
              </a:rPr>
              <a:t>Bart </a:t>
            </a:r>
            <a:r>
              <a:rPr lang="en-US" sz="2400" dirty="0" err="1">
                <a:solidFill>
                  <a:schemeClr val="accent2"/>
                </a:solidFill>
              </a:rPr>
              <a:t>Nuttin</a:t>
            </a:r>
            <a:r>
              <a:rPr lang="en-US" sz="2400" dirty="0">
                <a:solidFill>
                  <a:schemeClr val="accent2"/>
                </a:solidFill>
              </a:rPr>
              <a:t> in 1999 </a:t>
            </a:r>
            <a:r>
              <a:rPr lang="en-US" sz="2400" dirty="0"/>
              <a:t>targeting ALIC</a:t>
            </a:r>
          </a:p>
          <a:p>
            <a:pPr lvl="1">
              <a:lnSpc>
                <a:spcPct val="150000"/>
              </a:lnSpc>
            </a:pPr>
            <a:r>
              <a:rPr lang="en-US" sz="2400" dirty="0">
                <a:solidFill>
                  <a:schemeClr val="tx1"/>
                </a:solidFill>
              </a:rPr>
              <a:t>4 patients </a:t>
            </a:r>
            <a:r>
              <a:rPr lang="en-US" sz="2400" dirty="0"/>
              <a:t>underwent bilateral implantation of </a:t>
            </a:r>
            <a:r>
              <a:rPr lang="en-US" sz="2400" dirty="0">
                <a:solidFill>
                  <a:schemeClr val="tx1"/>
                </a:solidFill>
              </a:rPr>
              <a:t>ALIC DBS</a:t>
            </a:r>
            <a:r>
              <a:rPr lang="en-US" sz="2400" dirty="0"/>
              <a:t>, with </a:t>
            </a:r>
            <a:r>
              <a:rPr lang="en-US" sz="2400" dirty="0">
                <a:solidFill>
                  <a:schemeClr val="accent2"/>
                </a:solidFill>
              </a:rPr>
              <a:t>3 patients getting benefit </a:t>
            </a:r>
            <a:r>
              <a:rPr lang="en-US" sz="2400" dirty="0">
                <a:solidFill>
                  <a:schemeClr val="tx1"/>
                </a:solidFill>
              </a:rPr>
              <a:t>(&gt;=35% Y-BOCS reduction)</a:t>
            </a:r>
          </a:p>
        </p:txBody>
      </p:sp>
      <p:pic>
        <p:nvPicPr>
          <p:cNvPr id="5" name="Picture 4"/>
          <p:cNvPicPr>
            <a:picLocks noChangeAspect="1"/>
          </p:cNvPicPr>
          <p:nvPr/>
        </p:nvPicPr>
        <p:blipFill>
          <a:blip r:embed="rId2"/>
          <a:stretch>
            <a:fillRect/>
          </a:stretch>
        </p:blipFill>
        <p:spPr>
          <a:xfrm>
            <a:off x="6938016" y="1766999"/>
            <a:ext cx="5124000" cy="3324000"/>
          </a:xfrm>
          <a:prstGeom prst="rect">
            <a:avLst/>
          </a:prstGeom>
          <a:ln w="25400">
            <a:solidFill>
              <a:schemeClr val="tx1"/>
            </a:solidFill>
          </a:ln>
        </p:spPr>
      </p:pic>
    </p:spTree>
    <p:extLst>
      <p:ext uri="{BB962C8B-B14F-4D97-AF65-F5344CB8AC3E}">
        <p14:creationId xmlns:p14="http://schemas.microsoft.com/office/powerpoint/2010/main" val="3074982828"/>
      </p:ext>
    </p:extLst>
  </p:cSld>
  <p:clrMapOvr>
    <a:masterClrMapping/>
  </p:clrMapOvr>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691</TotalTime>
  <Words>764</Words>
  <Application>Microsoft Macintosh PowerPoint</Application>
  <PresentationFormat>Widescreen</PresentationFormat>
  <Paragraphs>97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Lucida Grande</vt:lpstr>
      <vt:lpstr>Times New Roman</vt:lpstr>
      <vt:lpstr>Wingdings</vt:lpstr>
      <vt:lpstr>MountSinai</vt:lpstr>
      <vt:lpstr>Obsessive Compulsive Disorder: To Ablate or Neuromodulate? </vt:lpstr>
      <vt:lpstr>PowerPoint Presentation</vt:lpstr>
      <vt:lpstr>Stereotactic Lesions: Modern Psychiatric Neurosurgery</vt:lpstr>
      <vt:lpstr>The Ablative Targets: Clustering around the Midline</vt:lpstr>
      <vt:lpstr>Anterior Capsulotomy History</vt:lpstr>
      <vt:lpstr>Efficacy of Anterior Capsulotomy</vt:lpstr>
      <vt:lpstr>Efficacy of Cingulotomy</vt:lpstr>
      <vt:lpstr>Cingulotomy vs Capsulotomy</vt:lpstr>
      <vt:lpstr>Enter Neuromodulation…</vt:lpstr>
      <vt:lpstr> What are the DBS Targets?</vt:lpstr>
      <vt:lpstr>DBS Efficacy</vt:lpstr>
      <vt:lpstr>DBS vs Ablation Efficacy</vt:lpstr>
      <vt:lpstr>ALIC/VC/VS/NAc all variations on similar theme…</vt:lpstr>
      <vt:lpstr>Refining DBS Target with Tractography</vt:lpstr>
      <vt:lpstr>       Drawbacks      DBS             Ablation</vt:lpstr>
      <vt:lpstr>Conclusion</vt:lpstr>
      <vt:lpstr>Bibliography</vt:lpstr>
    </vt:vector>
  </TitlesOfParts>
  <Company>The Mount 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OCD</dc:title>
  <dc:creator>Ogbuji, Richard</dc:creator>
  <cp:lastModifiedBy>Kopell, Brian</cp:lastModifiedBy>
  <cp:revision>76</cp:revision>
  <dcterms:created xsi:type="dcterms:W3CDTF">2019-08-27T14:34:19Z</dcterms:created>
  <dcterms:modified xsi:type="dcterms:W3CDTF">2019-09-25T21:20:31Z</dcterms:modified>
</cp:coreProperties>
</file>