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6"/>
  </p:notesMasterIdLst>
  <p:sldIdLst>
    <p:sldId id="256" r:id="rId2"/>
    <p:sldId id="257" r:id="rId3"/>
    <p:sldId id="258" r:id="rId4"/>
    <p:sldId id="303" r:id="rId5"/>
    <p:sldId id="304" r:id="rId6"/>
    <p:sldId id="305" r:id="rId7"/>
    <p:sldId id="267" r:id="rId8"/>
    <p:sldId id="268" r:id="rId9"/>
    <p:sldId id="306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7" r:id="rId44"/>
    <p:sldId id="302" r:id="rId45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76797D"/>
      </a:buClr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76797D"/>
        </a:solidFill>
        <a:effectLst/>
        <a:uFill>
          <a:solidFill>
            <a:srgbClr val="76797D"/>
          </a:solidFill>
        </a:uFill>
        <a:latin typeface="+mn-lt"/>
        <a:ea typeface="+mn-ea"/>
        <a:cs typeface="+mn-cs"/>
        <a:sym typeface="Arial"/>
      </a:defRPr>
    </a:lvl1pPr>
    <a:lvl2pPr marL="0" marR="0" indent="3429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76797D"/>
      </a:buClr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76797D"/>
        </a:solidFill>
        <a:effectLst/>
        <a:uFill>
          <a:solidFill>
            <a:srgbClr val="76797D"/>
          </a:solidFill>
        </a:uFill>
        <a:latin typeface="+mn-lt"/>
        <a:ea typeface="+mn-ea"/>
        <a:cs typeface="+mn-cs"/>
        <a:sym typeface="Arial"/>
      </a:defRPr>
    </a:lvl2pPr>
    <a:lvl3pPr marL="0" marR="0" indent="685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76797D"/>
      </a:buClr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76797D"/>
        </a:solidFill>
        <a:effectLst/>
        <a:uFill>
          <a:solidFill>
            <a:srgbClr val="76797D"/>
          </a:solidFill>
        </a:uFill>
        <a:latin typeface="+mn-lt"/>
        <a:ea typeface="+mn-ea"/>
        <a:cs typeface="+mn-cs"/>
        <a:sym typeface="Arial"/>
      </a:defRPr>
    </a:lvl3pPr>
    <a:lvl4pPr marL="0" marR="0" indent="10287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76797D"/>
      </a:buClr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76797D"/>
        </a:solidFill>
        <a:effectLst/>
        <a:uFill>
          <a:solidFill>
            <a:srgbClr val="76797D"/>
          </a:solidFill>
        </a:uFill>
        <a:latin typeface="+mn-lt"/>
        <a:ea typeface="+mn-ea"/>
        <a:cs typeface="+mn-cs"/>
        <a:sym typeface="Arial"/>
      </a:defRPr>
    </a:lvl4pPr>
    <a:lvl5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76797D"/>
      </a:buClr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76797D"/>
        </a:solidFill>
        <a:effectLst/>
        <a:uFill>
          <a:solidFill>
            <a:srgbClr val="76797D"/>
          </a:solidFill>
        </a:uFill>
        <a:latin typeface="+mn-lt"/>
        <a:ea typeface="+mn-ea"/>
        <a:cs typeface="+mn-cs"/>
        <a:sym typeface="Arial"/>
      </a:defRPr>
    </a:lvl5pPr>
    <a:lvl6pPr marL="0" marR="0" indent="17145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76797D"/>
      </a:buClr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76797D"/>
        </a:solidFill>
        <a:effectLst/>
        <a:uFill>
          <a:solidFill>
            <a:srgbClr val="76797D"/>
          </a:solidFill>
        </a:uFill>
        <a:latin typeface="+mn-lt"/>
        <a:ea typeface="+mn-ea"/>
        <a:cs typeface="+mn-cs"/>
        <a:sym typeface="Arial"/>
      </a:defRPr>
    </a:lvl6pPr>
    <a:lvl7pPr marL="0" marR="0" indent="2057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76797D"/>
      </a:buClr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76797D"/>
        </a:solidFill>
        <a:effectLst/>
        <a:uFill>
          <a:solidFill>
            <a:srgbClr val="76797D"/>
          </a:solidFill>
        </a:uFill>
        <a:latin typeface="+mn-lt"/>
        <a:ea typeface="+mn-ea"/>
        <a:cs typeface="+mn-cs"/>
        <a:sym typeface="Arial"/>
      </a:defRPr>
    </a:lvl7pPr>
    <a:lvl8pPr marL="0" marR="0" indent="24003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76797D"/>
      </a:buClr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76797D"/>
        </a:solidFill>
        <a:effectLst/>
        <a:uFill>
          <a:solidFill>
            <a:srgbClr val="76797D"/>
          </a:solidFill>
        </a:uFill>
        <a:latin typeface="+mn-lt"/>
        <a:ea typeface="+mn-ea"/>
        <a:cs typeface="+mn-cs"/>
        <a:sym typeface="Arial"/>
      </a:defRPr>
    </a:lvl8pPr>
    <a:lvl9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76797D"/>
      </a:buClr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76797D"/>
        </a:solidFill>
        <a:effectLst/>
        <a:uFill>
          <a:solidFill>
            <a:srgbClr val="76797D"/>
          </a:solidFill>
        </a:uFill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Ref idx="minor">
          <a:srgbClr val="76797D"/>
        </a:fontRef>
        <a:srgbClr val="76797D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8D4"/>
          </a:solidFill>
        </a:fill>
      </a:tcStyle>
    </a:wholeTbl>
    <a:band2H>
      <a:tcTxStyle/>
      <a:tcStyle>
        <a:tcBdr/>
        <a:fill>
          <a:solidFill>
            <a:srgbClr val="FFFCEB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381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DE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DE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DE00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182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7" name="Shape 4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solidFill>
          <a:srgbClr val="76797D"/>
        </a:solidFill>
        <a:uFill>
          <a:solidFill>
            <a:srgbClr val="76797D"/>
          </a:solidFill>
        </a:uFill>
        <a:latin typeface="+mn-lt"/>
        <a:ea typeface="+mn-ea"/>
        <a:cs typeface="+mn-cs"/>
        <a:sym typeface="Arial"/>
      </a:defRPr>
    </a:lvl1pPr>
    <a:lvl2pPr defTabSz="457200" latinLnBrk="0">
      <a:defRPr sz="1200">
        <a:solidFill>
          <a:srgbClr val="76797D"/>
        </a:solidFill>
        <a:uFill>
          <a:solidFill>
            <a:srgbClr val="76797D"/>
          </a:solidFill>
        </a:uFill>
        <a:latin typeface="+mn-lt"/>
        <a:ea typeface="+mn-ea"/>
        <a:cs typeface="+mn-cs"/>
        <a:sym typeface="Arial"/>
      </a:defRPr>
    </a:lvl2pPr>
    <a:lvl3pPr defTabSz="457200" latinLnBrk="0">
      <a:defRPr sz="1200">
        <a:solidFill>
          <a:srgbClr val="76797D"/>
        </a:solidFill>
        <a:uFill>
          <a:solidFill>
            <a:srgbClr val="76797D"/>
          </a:solidFill>
        </a:uFill>
        <a:latin typeface="+mn-lt"/>
        <a:ea typeface="+mn-ea"/>
        <a:cs typeface="+mn-cs"/>
        <a:sym typeface="Arial"/>
      </a:defRPr>
    </a:lvl3pPr>
    <a:lvl4pPr defTabSz="457200" latinLnBrk="0">
      <a:defRPr sz="1200">
        <a:solidFill>
          <a:srgbClr val="76797D"/>
        </a:solidFill>
        <a:uFill>
          <a:solidFill>
            <a:srgbClr val="76797D"/>
          </a:solidFill>
        </a:uFill>
        <a:latin typeface="+mn-lt"/>
        <a:ea typeface="+mn-ea"/>
        <a:cs typeface="+mn-cs"/>
        <a:sym typeface="Arial"/>
      </a:defRPr>
    </a:lvl4pPr>
    <a:lvl5pPr defTabSz="457200" latinLnBrk="0">
      <a:defRPr sz="1200">
        <a:solidFill>
          <a:srgbClr val="76797D"/>
        </a:solidFill>
        <a:uFill>
          <a:solidFill>
            <a:srgbClr val="76797D"/>
          </a:solidFill>
        </a:uFill>
        <a:latin typeface="+mn-lt"/>
        <a:ea typeface="+mn-ea"/>
        <a:cs typeface="+mn-cs"/>
        <a:sym typeface="Arial"/>
      </a:defRPr>
    </a:lvl5pPr>
    <a:lvl6pPr defTabSz="457200" latinLnBrk="0">
      <a:defRPr sz="1200">
        <a:solidFill>
          <a:srgbClr val="76797D"/>
        </a:solidFill>
        <a:uFill>
          <a:solidFill>
            <a:srgbClr val="76797D"/>
          </a:solidFill>
        </a:uFill>
        <a:latin typeface="+mn-lt"/>
        <a:ea typeface="+mn-ea"/>
        <a:cs typeface="+mn-cs"/>
        <a:sym typeface="Arial"/>
      </a:defRPr>
    </a:lvl6pPr>
    <a:lvl7pPr defTabSz="457200" latinLnBrk="0">
      <a:defRPr sz="1200">
        <a:solidFill>
          <a:srgbClr val="76797D"/>
        </a:solidFill>
        <a:uFill>
          <a:solidFill>
            <a:srgbClr val="76797D"/>
          </a:solidFill>
        </a:uFill>
        <a:latin typeface="+mn-lt"/>
        <a:ea typeface="+mn-ea"/>
        <a:cs typeface="+mn-cs"/>
        <a:sym typeface="Arial"/>
      </a:defRPr>
    </a:lvl7pPr>
    <a:lvl8pPr defTabSz="457200" latinLnBrk="0">
      <a:defRPr sz="1200">
        <a:solidFill>
          <a:srgbClr val="76797D"/>
        </a:solidFill>
        <a:uFill>
          <a:solidFill>
            <a:srgbClr val="76797D"/>
          </a:solidFill>
        </a:uFill>
        <a:latin typeface="+mn-lt"/>
        <a:ea typeface="+mn-ea"/>
        <a:cs typeface="+mn-cs"/>
        <a:sym typeface="Arial"/>
      </a:defRPr>
    </a:lvl8pPr>
    <a:lvl9pPr defTabSz="457200" latinLnBrk="0">
      <a:defRPr sz="1200">
        <a:solidFill>
          <a:srgbClr val="76797D"/>
        </a:solidFill>
        <a:uFill>
          <a:solidFill>
            <a:srgbClr val="76797D"/>
          </a:solidFill>
        </a:uFill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3.png" descr="image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2113" y="0"/>
            <a:ext cx="2401888" cy="6859589"/>
          </a:xfrm>
          <a:prstGeom prst="rect">
            <a:avLst/>
          </a:prstGeom>
        </p:spPr>
      </p:pic>
      <p:pic>
        <p:nvPicPr>
          <p:cNvPr id="14" name="image4.png" descr="image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120900" cy="1146175"/>
          </a:xfrm>
          <a:prstGeom prst="rect">
            <a:avLst/>
          </a:prstGeom>
        </p:spPr>
      </p:pic>
      <p:sp>
        <p:nvSpPr>
          <p:cNvPr id="15" name="Title Text"/>
          <p:cNvSpPr txBox="1">
            <a:spLocks noGrp="1"/>
          </p:cNvSpPr>
          <p:nvPr>
            <p:ph type="title"/>
          </p:nvPr>
        </p:nvSpPr>
        <p:spPr>
          <a:xfrm>
            <a:off x="1117869" y="2599711"/>
            <a:ext cx="4567238" cy="1965126"/>
          </a:xfrm>
          <a:prstGeom prst="rect">
            <a:avLst/>
          </a:prstGeom>
        </p:spPr>
        <p:txBody>
          <a:bodyPr/>
          <a:lstStyle>
            <a:lvl1pPr>
              <a:defRPr sz="3200" b="1"/>
            </a:lvl1pPr>
          </a:lstStyle>
          <a:p>
            <a:r>
              <a:t>Title Text</a:t>
            </a:r>
          </a:p>
        </p:txBody>
      </p:sp>
      <p:sp>
        <p:nvSpPr>
          <p:cNvPr id="1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29539" y="4564836"/>
            <a:ext cx="4567238" cy="2293164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200"/>
            </a:lvl4pPr>
            <a:lvl5pPr>
              <a:defRPr sz="1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02984" y="6447060"/>
            <a:ext cx="283816" cy="274415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/>
          <a:lstStyle>
            <a:lvl1pPr>
              <a:defRPr sz="12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13144" y="6406785"/>
            <a:ext cx="273657" cy="264255"/>
          </a:xfrm>
          <a:prstGeom prst="rect">
            <a:avLst/>
          </a:prstGeom>
          <a:ln w="12700">
            <a:miter lim="400000"/>
          </a:ln>
        </p:spPr>
        <p:txBody>
          <a:bodyPr lIns="45719" tIns="45719" rIns="45719" bIns="45719" anchor="ctr"/>
          <a:lstStyle>
            <a:lvl1pPr>
              <a:defRPr sz="1200">
                <a:solidFill>
                  <a:srgbClr val="898989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png" descr="image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2113" y="0"/>
            <a:ext cx="2401888" cy="6859589"/>
          </a:xfrm>
          <a:prstGeom prst="rect">
            <a:avLst/>
          </a:prstGeom>
        </p:spPr>
      </p:pic>
      <p:pic>
        <p:nvPicPr>
          <p:cNvPr id="3" name="image2.png" descr="image2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164262"/>
            <a:ext cx="1547813" cy="693738"/>
          </a:xfrm>
          <a:prstGeom prst="rect">
            <a:avLst/>
          </a:prstGeom>
        </p:spPr>
      </p:pic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457200" y="400050"/>
            <a:ext cx="8229600" cy="100965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r>
              <a:t>Title Text</a:t>
            </a:r>
          </a:p>
        </p:txBody>
      </p:sp>
      <p:sp>
        <p:nvSpPr>
          <p:cNvPr id="5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409700"/>
            <a:ext cx="8229600" cy="54483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4pPr marL="798512" indent="-109537">
              <a:defRPr sz="2400"/>
            </a:lvl4pPr>
            <a:lvl5pPr marL="1025525" indent="-109537"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49307" y="6572250"/>
            <a:ext cx="137493" cy="139700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algn="r">
              <a:buClrTx/>
              <a:defRPr sz="900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 spd="med"/>
  <p:txStyles>
    <p:titleStyle>
      <a:lvl1pPr marL="0" marR="0" indent="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6C269D"/>
          </a:solidFill>
          <a:uFill>
            <a:solidFill>
              <a:srgbClr val="6C269D"/>
            </a:solidFill>
          </a:uFill>
          <a:latin typeface="+mn-lt"/>
          <a:ea typeface="+mn-ea"/>
          <a:cs typeface="+mn-cs"/>
          <a:sym typeface="Arial"/>
        </a:defRPr>
      </a:lvl1pPr>
      <a:lvl2pPr marL="0" marR="0" indent="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6C269D"/>
          </a:solidFill>
          <a:uFill>
            <a:solidFill>
              <a:srgbClr val="6C269D"/>
            </a:solidFill>
          </a:uFill>
          <a:latin typeface="+mn-lt"/>
          <a:ea typeface="+mn-ea"/>
          <a:cs typeface="+mn-cs"/>
          <a:sym typeface="Arial"/>
        </a:defRPr>
      </a:lvl2pPr>
      <a:lvl3pPr marL="0" marR="0" indent="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6C269D"/>
          </a:solidFill>
          <a:uFill>
            <a:solidFill>
              <a:srgbClr val="6C269D"/>
            </a:solidFill>
          </a:uFill>
          <a:latin typeface="+mn-lt"/>
          <a:ea typeface="+mn-ea"/>
          <a:cs typeface="+mn-cs"/>
          <a:sym typeface="Arial"/>
        </a:defRPr>
      </a:lvl3pPr>
      <a:lvl4pPr marL="0" marR="0" indent="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6C269D"/>
          </a:solidFill>
          <a:uFill>
            <a:solidFill>
              <a:srgbClr val="6C269D"/>
            </a:solidFill>
          </a:uFill>
          <a:latin typeface="+mn-lt"/>
          <a:ea typeface="+mn-ea"/>
          <a:cs typeface="+mn-cs"/>
          <a:sym typeface="Arial"/>
        </a:defRPr>
      </a:lvl4pPr>
      <a:lvl5pPr marL="0" marR="0" indent="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6C269D"/>
          </a:solidFill>
          <a:uFill>
            <a:solidFill>
              <a:srgbClr val="6C269D"/>
            </a:solidFill>
          </a:uFill>
          <a:latin typeface="+mn-lt"/>
          <a:ea typeface="+mn-ea"/>
          <a:cs typeface="+mn-cs"/>
          <a:sym typeface="Arial"/>
        </a:defRPr>
      </a:lvl5pPr>
      <a:lvl6pPr marL="0" marR="0" indent="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6C269D"/>
          </a:solidFill>
          <a:uFill>
            <a:solidFill>
              <a:srgbClr val="6C269D"/>
            </a:solidFill>
          </a:uFill>
          <a:latin typeface="+mn-lt"/>
          <a:ea typeface="+mn-ea"/>
          <a:cs typeface="+mn-cs"/>
          <a:sym typeface="Arial"/>
        </a:defRPr>
      </a:lvl6pPr>
      <a:lvl7pPr marL="0" marR="0" indent="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6C269D"/>
          </a:solidFill>
          <a:uFill>
            <a:solidFill>
              <a:srgbClr val="6C269D"/>
            </a:solidFill>
          </a:uFill>
          <a:latin typeface="+mn-lt"/>
          <a:ea typeface="+mn-ea"/>
          <a:cs typeface="+mn-cs"/>
          <a:sym typeface="Arial"/>
        </a:defRPr>
      </a:lvl7pPr>
      <a:lvl8pPr marL="0" marR="0" indent="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6C269D"/>
          </a:solidFill>
          <a:uFill>
            <a:solidFill>
              <a:srgbClr val="6C269D"/>
            </a:solidFill>
          </a:uFill>
          <a:latin typeface="+mn-lt"/>
          <a:ea typeface="+mn-ea"/>
          <a:cs typeface="+mn-cs"/>
          <a:sym typeface="Arial"/>
        </a:defRPr>
      </a:lvl8pPr>
      <a:lvl9pPr marL="0" marR="0" indent="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6C269D"/>
          </a:solidFill>
          <a:uFill>
            <a:solidFill>
              <a:srgbClr val="6C269D"/>
            </a:solidFill>
          </a:uFill>
          <a:latin typeface="+mn-lt"/>
          <a:ea typeface="+mn-ea"/>
          <a:cs typeface="+mn-cs"/>
          <a:sym typeface="Arial"/>
        </a:defRPr>
      </a:lvl9pPr>
    </p:titleStyle>
    <p:bodyStyle>
      <a:lvl1pPr marL="117475" marR="0" indent="-117475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6C269D"/>
        </a:buClr>
        <a:buSzPct val="100000"/>
        <a:buFont typeface="Times"/>
        <a:buChar char="•"/>
        <a:tabLst/>
        <a:defRPr sz="2800" b="0" i="0" u="none" strike="noStrike" cap="none" spc="0" baseline="0">
          <a:ln>
            <a:noFill/>
          </a:ln>
          <a:solidFill>
            <a:srgbClr val="76797D"/>
          </a:solidFill>
          <a:uFill>
            <a:solidFill>
              <a:srgbClr val="76797D"/>
            </a:solidFill>
          </a:uFill>
          <a:latin typeface="+mn-lt"/>
          <a:ea typeface="+mn-ea"/>
          <a:cs typeface="+mn-cs"/>
          <a:sym typeface="Arial"/>
        </a:defRPr>
      </a:lvl1pPr>
      <a:lvl2pPr marL="344488" marR="0" indent="-112713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6C269D"/>
        </a:buClr>
        <a:buSzPct val="100000"/>
        <a:buFont typeface="Times"/>
        <a:buChar char="•"/>
        <a:tabLst/>
        <a:defRPr sz="2800" b="0" i="0" u="none" strike="noStrike" cap="none" spc="0" baseline="0">
          <a:ln>
            <a:noFill/>
          </a:ln>
          <a:solidFill>
            <a:srgbClr val="76797D"/>
          </a:solidFill>
          <a:uFill>
            <a:solidFill>
              <a:srgbClr val="76797D"/>
            </a:solidFill>
          </a:uFill>
          <a:latin typeface="+mn-lt"/>
          <a:ea typeface="+mn-ea"/>
          <a:cs typeface="+mn-cs"/>
          <a:sym typeface="Arial"/>
        </a:defRPr>
      </a:lvl2pPr>
      <a:lvl3pPr marL="571500" marR="0" indent="-112712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6C269D"/>
        </a:buClr>
        <a:buSzPct val="100000"/>
        <a:buFont typeface="Times"/>
        <a:buChar char="•"/>
        <a:tabLst/>
        <a:defRPr sz="2800" b="0" i="0" u="none" strike="noStrike" cap="none" spc="0" baseline="0">
          <a:ln>
            <a:noFill/>
          </a:ln>
          <a:solidFill>
            <a:srgbClr val="76797D"/>
          </a:solidFill>
          <a:uFill>
            <a:solidFill>
              <a:srgbClr val="76797D"/>
            </a:solidFill>
          </a:uFill>
          <a:latin typeface="+mn-lt"/>
          <a:ea typeface="+mn-ea"/>
          <a:cs typeface="+mn-cs"/>
          <a:sym typeface="Arial"/>
        </a:defRPr>
      </a:lvl3pPr>
      <a:lvl4pPr marL="816769" marR="0" indent="-127794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6C269D"/>
        </a:buClr>
        <a:buSzPct val="100000"/>
        <a:buFont typeface="Times"/>
        <a:buChar char="•"/>
        <a:tabLst/>
        <a:defRPr sz="2800" b="0" i="0" u="none" strike="noStrike" cap="none" spc="0" baseline="0">
          <a:ln>
            <a:noFill/>
          </a:ln>
          <a:solidFill>
            <a:srgbClr val="76797D"/>
          </a:solidFill>
          <a:uFill>
            <a:solidFill>
              <a:srgbClr val="76797D"/>
            </a:solidFill>
          </a:uFill>
          <a:latin typeface="+mn-lt"/>
          <a:ea typeface="+mn-ea"/>
          <a:cs typeface="+mn-cs"/>
          <a:sym typeface="Arial"/>
        </a:defRPr>
      </a:lvl4pPr>
      <a:lvl5pPr marL="1043781" marR="0" indent="-127794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6C269D"/>
        </a:buClr>
        <a:buSzPct val="100000"/>
        <a:buFont typeface="Times"/>
        <a:buChar char="•"/>
        <a:tabLst/>
        <a:defRPr sz="2800" b="0" i="0" u="none" strike="noStrike" cap="none" spc="0" baseline="0">
          <a:ln>
            <a:noFill/>
          </a:ln>
          <a:solidFill>
            <a:srgbClr val="76797D"/>
          </a:solidFill>
          <a:uFill>
            <a:solidFill>
              <a:srgbClr val="76797D"/>
            </a:solidFill>
          </a:uFill>
          <a:latin typeface="+mn-lt"/>
          <a:ea typeface="+mn-ea"/>
          <a:cs typeface="+mn-cs"/>
          <a:sym typeface="Arial"/>
        </a:defRPr>
      </a:lvl5pPr>
      <a:lvl6pPr marL="3117850" marR="0" indent="-66675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6C269D"/>
        </a:buClr>
        <a:buSzPct val="100000"/>
        <a:buFont typeface="Times"/>
        <a:buChar char="•"/>
        <a:tabLst/>
        <a:defRPr sz="2800" b="0" i="0" u="none" strike="noStrike" cap="none" spc="0" baseline="0">
          <a:ln>
            <a:noFill/>
          </a:ln>
          <a:solidFill>
            <a:srgbClr val="76797D"/>
          </a:solidFill>
          <a:uFill>
            <a:solidFill>
              <a:srgbClr val="76797D"/>
            </a:solidFill>
          </a:uFill>
          <a:latin typeface="+mn-lt"/>
          <a:ea typeface="+mn-ea"/>
          <a:cs typeface="+mn-cs"/>
          <a:sym typeface="Arial"/>
        </a:defRPr>
      </a:lvl6pPr>
      <a:lvl7pPr marL="3473450" marR="0" indent="-66675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6C269D"/>
        </a:buClr>
        <a:buSzPct val="100000"/>
        <a:buFont typeface="Times"/>
        <a:buChar char="•"/>
        <a:tabLst/>
        <a:defRPr sz="2800" b="0" i="0" u="none" strike="noStrike" cap="none" spc="0" baseline="0">
          <a:ln>
            <a:noFill/>
          </a:ln>
          <a:solidFill>
            <a:srgbClr val="76797D"/>
          </a:solidFill>
          <a:uFill>
            <a:solidFill>
              <a:srgbClr val="76797D"/>
            </a:solidFill>
          </a:uFill>
          <a:latin typeface="+mn-lt"/>
          <a:ea typeface="+mn-ea"/>
          <a:cs typeface="+mn-cs"/>
          <a:sym typeface="Arial"/>
        </a:defRPr>
      </a:lvl7pPr>
      <a:lvl8pPr marL="3829050" marR="0" indent="-66675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6C269D"/>
        </a:buClr>
        <a:buSzPct val="100000"/>
        <a:buFont typeface="Times"/>
        <a:buChar char="•"/>
        <a:tabLst/>
        <a:defRPr sz="2800" b="0" i="0" u="none" strike="noStrike" cap="none" spc="0" baseline="0">
          <a:ln>
            <a:noFill/>
          </a:ln>
          <a:solidFill>
            <a:srgbClr val="76797D"/>
          </a:solidFill>
          <a:uFill>
            <a:solidFill>
              <a:srgbClr val="76797D"/>
            </a:solidFill>
          </a:uFill>
          <a:latin typeface="+mn-lt"/>
          <a:ea typeface="+mn-ea"/>
          <a:cs typeface="+mn-cs"/>
          <a:sym typeface="Arial"/>
        </a:defRPr>
      </a:lvl8pPr>
      <a:lvl9pPr marL="4184650" marR="0" indent="-66675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6C269D"/>
        </a:buClr>
        <a:buSzPct val="100000"/>
        <a:buFont typeface="Times"/>
        <a:buChar char="•"/>
        <a:tabLst/>
        <a:defRPr sz="2800" b="0" i="0" u="none" strike="noStrike" cap="none" spc="0" baseline="0">
          <a:ln>
            <a:noFill/>
          </a:ln>
          <a:solidFill>
            <a:srgbClr val="76797D"/>
          </a:solidFill>
          <a:uFill>
            <a:solidFill>
              <a:srgbClr val="76797D"/>
            </a:solidFill>
          </a:uFill>
          <a:latin typeface="+mn-lt"/>
          <a:ea typeface="+mn-ea"/>
          <a:cs typeface="+mn-cs"/>
          <a:sym typeface="Arial"/>
        </a:defRPr>
      </a:lvl9pPr>
    </p:bodyStyle>
    <p:otherStyle>
      <a:lvl1pPr marL="0" marR="0" indent="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76797D"/>
            </a:solidFill>
          </a:uFill>
          <a:latin typeface="+mn-lt"/>
          <a:ea typeface="+mn-ea"/>
          <a:cs typeface="+mn-cs"/>
          <a:sym typeface="Tahoma"/>
        </a:defRPr>
      </a:lvl1pPr>
      <a:lvl2pPr marL="0" marR="0" indent="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76797D"/>
            </a:solidFill>
          </a:uFill>
          <a:latin typeface="+mn-lt"/>
          <a:ea typeface="+mn-ea"/>
          <a:cs typeface="+mn-cs"/>
          <a:sym typeface="Tahoma"/>
        </a:defRPr>
      </a:lvl2pPr>
      <a:lvl3pPr marL="0" marR="0" indent="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76797D"/>
            </a:solidFill>
          </a:uFill>
          <a:latin typeface="+mn-lt"/>
          <a:ea typeface="+mn-ea"/>
          <a:cs typeface="+mn-cs"/>
          <a:sym typeface="Tahoma"/>
        </a:defRPr>
      </a:lvl3pPr>
      <a:lvl4pPr marL="0" marR="0" indent="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76797D"/>
            </a:solidFill>
          </a:uFill>
          <a:latin typeface="+mn-lt"/>
          <a:ea typeface="+mn-ea"/>
          <a:cs typeface="+mn-cs"/>
          <a:sym typeface="Tahoma"/>
        </a:defRPr>
      </a:lvl4pPr>
      <a:lvl5pPr marL="0" marR="0" indent="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76797D"/>
            </a:solidFill>
          </a:uFill>
          <a:latin typeface="+mn-lt"/>
          <a:ea typeface="+mn-ea"/>
          <a:cs typeface="+mn-cs"/>
          <a:sym typeface="Tahoma"/>
        </a:defRPr>
      </a:lvl5pPr>
      <a:lvl6pPr marL="0" marR="0" indent="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76797D"/>
            </a:solidFill>
          </a:uFill>
          <a:latin typeface="+mn-lt"/>
          <a:ea typeface="+mn-ea"/>
          <a:cs typeface="+mn-cs"/>
          <a:sym typeface="Tahoma"/>
        </a:defRPr>
      </a:lvl6pPr>
      <a:lvl7pPr marL="0" marR="0" indent="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76797D"/>
            </a:solidFill>
          </a:uFill>
          <a:latin typeface="+mn-lt"/>
          <a:ea typeface="+mn-ea"/>
          <a:cs typeface="+mn-cs"/>
          <a:sym typeface="Tahoma"/>
        </a:defRPr>
      </a:lvl7pPr>
      <a:lvl8pPr marL="0" marR="0" indent="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76797D"/>
            </a:solidFill>
          </a:uFill>
          <a:latin typeface="+mn-lt"/>
          <a:ea typeface="+mn-ea"/>
          <a:cs typeface="+mn-cs"/>
          <a:sym typeface="Tahoma"/>
        </a:defRPr>
      </a:lvl8pPr>
      <a:lvl9pPr marL="0" marR="0" indent="0" algn="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76797D"/>
            </a:solidFill>
          </a:uFill>
          <a:latin typeface="+mn-lt"/>
          <a:ea typeface="+mn-ea"/>
          <a:cs typeface="+mn-cs"/>
          <a:sym typeface="Tahom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t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"/><Relationship Id="rId2" Type="http://schemas.openxmlformats.org/officeDocument/2006/relationships/image" Target="../media/image49.tif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age3.png" descr="image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2113" y="0"/>
            <a:ext cx="2401888" cy="6859589"/>
          </a:xfrm>
          <a:prstGeom prst="rect">
            <a:avLst/>
          </a:prstGeom>
        </p:spPr>
      </p:pic>
      <p:pic>
        <p:nvPicPr>
          <p:cNvPr id="50" name="image4.png" descr="image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120900" cy="1146175"/>
          </a:xfrm>
          <a:prstGeom prst="rect">
            <a:avLst/>
          </a:prstGeom>
        </p:spPr>
      </p:pic>
      <p:sp>
        <p:nvSpPr>
          <p:cNvPr id="51" name="Spinal Cord Stimulation: Techniques, Pearls, Pitfalls"/>
          <p:cNvSpPr txBox="1">
            <a:spLocks noGrp="1"/>
          </p:cNvSpPr>
          <p:nvPr>
            <p:ph type="title"/>
          </p:nvPr>
        </p:nvSpPr>
        <p:spPr>
          <a:xfrm>
            <a:off x="1778269" y="1872943"/>
            <a:ext cx="4567238" cy="1965126"/>
          </a:xfrm>
          <a:prstGeom prst="rect">
            <a:avLst/>
          </a:prstGeom>
        </p:spPr>
        <p:txBody>
          <a:bodyPr/>
          <a:lstStyle/>
          <a:p>
            <a:r>
              <a:rPr lang="en-US" dirty="0" err="1"/>
              <a:t>Percs</a:t>
            </a:r>
            <a:r>
              <a:rPr lang="en-US" dirty="0"/>
              <a:t> vs. Paddles: </a:t>
            </a:r>
            <a:r>
              <a:rPr dirty="0"/>
              <a:t>Pearls</a:t>
            </a:r>
            <a:r>
              <a:rPr lang="en-US" dirty="0"/>
              <a:t> and</a:t>
            </a:r>
            <a:r>
              <a:rPr dirty="0"/>
              <a:t> Pitfalls</a:t>
            </a:r>
          </a:p>
        </p:txBody>
      </p:sp>
      <p:sp>
        <p:nvSpPr>
          <p:cNvPr id="52" name="Alon Y. Mogilner, MD, PhD…"/>
          <p:cNvSpPr txBox="1">
            <a:spLocks noGrp="1"/>
          </p:cNvSpPr>
          <p:nvPr>
            <p:ph type="body" sz="half" idx="1"/>
          </p:nvPr>
        </p:nvSpPr>
        <p:spPr>
          <a:xfrm>
            <a:off x="-136766" y="4285436"/>
            <a:ext cx="7468990" cy="2293164"/>
          </a:xfrm>
          <a:prstGeom prst="rect">
            <a:avLst/>
          </a:prstGeom>
        </p:spPr>
        <p:txBody>
          <a:bodyPr/>
          <a:lstStyle/>
          <a:p>
            <a:r>
              <a:t>Alon Y. Mogilner, MD, PhD</a:t>
            </a:r>
          </a:p>
          <a:p>
            <a:r>
              <a:t>Director, Center for Neuromodulation</a:t>
            </a:r>
          </a:p>
          <a:p>
            <a:r>
              <a:t>Associate professor of Neurosurgery and Anesthesiology</a:t>
            </a:r>
          </a:p>
          <a:p>
            <a:r>
              <a:t>NYU Langone Medical Center</a:t>
            </a:r>
          </a:p>
          <a:p>
            <a:r>
              <a:t>New York, NY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age1.png" descr="imag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2113" y="0"/>
            <a:ext cx="2401888" cy="6859589"/>
          </a:xfrm>
          <a:prstGeom prst="rect">
            <a:avLst/>
          </a:prstGeom>
        </p:spPr>
      </p:pic>
      <p:pic>
        <p:nvPicPr>
          <p:cNvPr id="120" name="image2.png" descr="image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64262"/>
            <a:ext cx="1547813" cy="693738"/>
          </a:xfrm>
          <a:prstGeom prst="rect">
            <a:avLst/>
          </a:prstGeom>
        </p:spPr>
      </p:pic>
      <p:sp>
        <p:nvSpPr>
          <p:cNvPr id="121" name="SCS Paddle Electrod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SCS Paddle Electrodes</a:t>
            </a:r>
          </a:p>
        </p:txBody>
      </p:sp>
      <p:sp>
        <p:nvSpPr>
          <p:cNvPr id="122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pic>
        <p:nvPicPr>
          <p:cNvPr id="124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74126"/>
            <a:ext cx="9144000" cy="24723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338535"/>
            <a:ext cx="9144001" cy="34659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 animBg="1" advAuto="0"/>
      <p:bldP spid="125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image1.png" descr="imag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2113" y="0"/>
            <a:ext cx="2401888" cy="6859589"/>
          </a:xfrm>
          <a:prstGeom prst="rect">
            <a:avLst/>
          </a:prstGeom>
        </p:spPr>
      </p:pic>
      <p:pic>
        <p:nvPicPr>
          <p:cNvPr id="128" name="image2.png" descr="image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64262"/>
            <a:ext cx="1547813" cy="693738"/>
          </a:xfrm>
          <a:prstGeom prst="rect">
            <a:avLst/>
          </a:prstGeom>
        </p:spPr>
      </p:pic>
      <p:sp>
        <p:nvSpPr>
          <p:cNvPr id="12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pic>
        <p:nvPicPr>
          <p:cNvPr id="130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10583"/>
            <a:ext cx="9144000" cy="52368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image1.png" descr="imag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2113" y="0"/>
            <a:ext cx="2401888" cy="6859589"/>
          </a:xfrm>
          <a:prstGeom prst="rect">
            <a:avLst/>
          </a:prstGeom>
        </p:spPr>
      </p:pic>
      <p:pic>
        <p:nvPicPr>
          <p:cNvPr id="133" name="image2.png" descr="image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64262"/>
            <a:ext cx="1547813" cy="693738"/>
          </a:xfrm>
          <a:prstGeom prst="rect">
            <a:avLst/>
          </a:prstGeom>
        </p:spPr>
      </p:pic>
      <p:sp>
        <p:nvSpPr>
          <p:cNvPr id="134" name="SCS Paddle Electrode Placement with Monitor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SCS Paddle Electrode Placement with Monitoring</a:t>
            </a:r>
          </a:p>
        </p:txBody>
      </p:sp>
      <p:sp>
        <p:nvSpPr>
          <p:cNvPr id="135" name="Allows for physiologic assessment of lead location…"/>
          <p:cNvSpPr txBox="1">
            <a:spLocks noGrp="1"/>
          </p:cNvSpPr>
          <p:nvPr>
            <p:ph type="body" idx="1"/>
          </p:nvPr>
        </p:nvSpPr>
        <p:spPr>
          <a:xfrm>
            <a:off x="609600" y="1612899"/>
            <a:ext cx="8229600" cy="5448301"/>
          </a:xfrm>
          <a:prstGeom prst="rect">
            <a:avLst/>
          </a:prstGeom>
        </p:spPr>
        <p:txBody>
          <a:bodyPr/>
          <a:lstStyle/>
          <a:p>
            <a:r>
              <a:t>Allows for physiologic assessment of lead location</a:t>
            </a:r>
            <a:br/>
            <a:endParaRPr/>
          </a:p>
          <a:p>
            <a:r>
              <a:t>Presumably provides a measure of safety to minimize neurologic deficit secondary to spinal cord injury</a:t>
            </a:r>
            <a:br/>
            <a:endParaRPr/>
          </a:p>
          <a:p>
            <a:r>
              <a:t>No evidence that awake with feedback is any safer than asleep placement, </a:t>
            </a:r>
            <a:r>
              <a:rPr i="1"/>
              <a:t>with or without monitoring</a:t>
            </a:r>
          </a:p>
        </p:txBody>
      </p:sp>
      <p:sp>
        <p:nvSpPr>
          <p:cNvPr id="13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 build="p" bldLvl="5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image1.png" descr="imag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2113" y="0"/>
            <a:ext cx="2401888" cy="6859589"/>
          </a:xfrm>
          <a:prstGeom prst="rect">
            <a:avLst/>
          </a:prstGeom>
        </p:spPr>
      </p:pic>
      <p:pic>
        <p:nvPicPr>
          <p:cNvPr id="139" name="image2.png" descr="image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64262"/>
            <a:ext cx="1547813" cy="693738"/>
          </a:xfrm>
          <a:prstGeom prst="rect">
            <a:avLst/>
          </a:prstGeom>
        </p:spPr>
      </p:pic>
      <p:sp>
        <p:nvSpPr>
          <p:cNvPr id="140" name="Paddle leads: Pitfall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dirty="0"/>
              <a:t>Paddle leads: Pitfalls</a:t>
            </a:r>
          </a:p>
        </p:txBody>
      </p:sp>
      <p:sp>
        <p:nvSpPr>
          <p:cNvPr id="141" name="60 YO male referred to me 4 months after paddle lead placement for FBSS by another surgeon…"/>
          <p:cNvSpPr txBox="1">
            <a:spLocks noGrp="1"/>
          </p:cNvSpPr>
          <p:nvPr>
            <p:ph type="body" idx="1"/>
          </p:nvPr>
        </p:nvSpPr>
        <p:spPr>
          <a:xfrm>
            <a:off x="601038" y="1115816"/>
            <a:ext cx="8229600" cy="54483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2400" dirty="0"/>
              <a:t>60 YO male referred to me 4 months after paddle lead placement for FBSS by another surgeon</a:t>
            </a:r>
            <a:br>
              <a:rPr sz="2400" dirty="0"/>
            </a:br>
            <a:endParaRPr sz="2400" dirty="0"/>
          </a:p>
          <a:p>
            <a:r>
              <a:rPr sz="2400" dirty="0"/>
              <a:t>Soon after lead placement, developed severe left-sided chest wall pain</a:t>
            </a:r>
            <a:br>
              <a:rPr sz="2400" dirty="0"/>
            </a:br>
            <a:endParaRPr sz="2400" dirty="0"/>
          </a:p>
          <a:p>
            <a:r>
              <a:rPr sz="2400" dirty="0"/>
              <a:t>In and out of ER, ruled out for PE and MI</a:t>
            </a:r>
            <a:br>
              <a:rPr sz="2400" dirty="0"/>
            </a:br>
            <a:endParaRPr sz="2400" dirty="0"/>
          </a:p>
          <a:p>
            <a:r>
              <a:rPr sz="2400" dirty="0"/>
              <a:t>Pain was noted to be positional, worsening with extension</a:t>
            </a:r>
            <a:br>
              <a:rPr sz="2400" dirty="0"/>
            </a:br>
            <a:endParaRPr sz="2400" dirty="0"/>
          </a:p>
          <a:p>
            <a:r>
              <a:rPr sz="2400" dirty="0"/>
              <a:t>Presents to me three months postop</a:t>
            </a:r>
          </a:p>
        </p:txBody>
      </p:sp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0" build="p" bldLvl="5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image1.png" descr="imag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2113" y="0"/>
            <a:ext cx="2401888" cy="6859589"/>
          </a:xfrm>
          <a:prstGeom prst="rect">
            <a:avLst/>
          </a:prstGeom>
        </p:spPr>
      </p:pic>
      <p:pic>
        <p:nvPicPr>
          <p:cNvPr id="145" name="image2.png" descr="image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64262"/>
            <a:ext cx="1547813" cy="693738"/>
          </a:xfrm>
          <a:prstGeom prst="rect">
            <a:avLst/>
          </a:prstGeom>
        </p:spPr>
      </p:pic>
      <p:sp>
        <p:nvSpPr>
          <p:cNvPr id="146" name="Case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t>Case 3</a:t>
            </a:r>
          </a:p>
        </p:txBody>
      </p:sp>
      <p:sp>
        <p:nvSpPr>
          <p:cNvPr id="147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pic>
        <p:nvPicPr>
          <p:cNvPr id="149" name="ap tripole.jpg" descr="ap tripol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837" y="1222375"/>
            <a:ext cx="2917826" cy="4689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ap tripole large.jpg" descr="ap tripole larg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7600" y="1600200"/>
            <a:ext cx="5486400" cy="3657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 animBg="1" advAuto="0"/>
      <p:bldP spid="150" grpId="0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image1.png" descr="imag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2113" y="0"/>
            <a:ext cx="2401888" cy="6859589"/>
          </a:xfrm>
          <a:prstGeom prst="rect">
            <a:avLst/>
          </a:prstGeom>
        </p:spPr>
      </p:pic>
      <p:pic>
        <p:nvPicPr>
          <p:cNvPr id="153" name="image2.png" descr="image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64262"/>
            <a:ext cx="1547813" cy="693738"/>
          </a:xfrm>
          <a:prstGeom prst="rect">
            <a:avLst/>
          </a:prstGeom>
        </p:spPr>
      </p:pic>
      <p:sp>
        <p:nvSpPr>
          <p:cNvPr id="154" name="Neural Compress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t>Neural Compression</a:t>
            </a:r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pic>
        <p:nvPicPr>
          <p:cNvPr id="156" name="ct axial large.jpg" descr="ct axial larg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512" y="1417637"/>
            <a:ext cx="7405688" cy="49482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image1.png" descr="imag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2113" y="0"/>
            <a:ext cx="2401888" cy="6859589"/>
          </a:xfrm>
          <a:prstGeom prst="rect">
            <a:avLst/>
          </a:prstGeom>
        </p:spPr>
      </p:pic>
      <p:pic>
        <p:nvPicPr>
          <p:cNvPr id="159" name="image2.png" descr="image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64262"/>
            <a:ext cx="1547813" cy="693738"/>
          </a:xfrm>
          <a:prstGeom prst="rect">
            <a:avLst/>
          </a:prstGeom>
        </p:spPr>
      </p:pic>
      <p:sp>
        <p:nvSpPr>
          <p:cNvPr id="160" name="Paddle leads and compress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t>Paddle leads and compression</a:t>
            </a:r>
          </a:p>
        </p:txBody>
      </p:sp>
      <p:sp>
        <p:nvSpPr>
          <p:cNvPr id="161" name="Paddle leads placed eccentrically, or even placed in the midline in patients with stenosis, can cause severe radicular pain.…"/>
          <p:cNvSpPr txBox="1">
            <a:spLocks noGrp="1"/>
          </p:cNvSpPr>
          <p:nvPr>
            <p:ph type="body" idx="1"/>
          </p:nvPr>
        </p:nvSpPr>
        <p:spPr>
          <a:xfrm>
            <a:off x="457199" y="1250904"/>
            <a:ext cx="8229601" cy="54483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2400"/>
            </a:pPr>
            <a:r>
              <a:t>Paddle leads placed eccentrically, or even placed in the midline in patients with stenosis, can cause severe radicular pain.</a:t>
            </a:r>
            <a:br/>
            <a:endParaRPr/>
          </a:p>
          <a:p>
            <a:pPr>
              <a:defRPr sz="2400"/>
            </a:pPr>
            <a:r>
              <a:t>If the pain does not resolve, either removal of the lead or a further decompression is the only way to treat these symptoms</a:t>
            </a:r>
            <a:br/>
            <a:br/>
            <a:r>
              <a:t>•Spinal MRI recommended prior to all paddle placements (CT myelo if MRI not possible)</a:t>
            </a:r>
          </a:p>
        </p:txBody>
      </p:sp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pic>
        <p:nvPicPr>
          <p:cNvPr id="163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6761" y="4709583"/>
            <a:ext cx="5753101" cy="1765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6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6" dur="1000"/>
                                        <p:tgtEl>
                                          <p:spTgt spid="16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9" dur="1000"/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4" dur="1000"/>
                                        <p:tgtEl>
                                          <p:spTgt spid="1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0" build="p" bldLvl="5" animBg="1" advAuto="0"/>
      <p:bldP spid="163" grpId="0" animBg="1" advAuto="0"/>
      <p:bldP spid="163" grpId="1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image1.png" descr="imag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2113" y="0"/>
            <a:ext cx="2401888" cy="6859589"/>
          </a:xfrm>
          <a:prstGeom prst="rect">
            <a:avLst/>
          </a:prstGeom>
        </p:spPr>
      </p:pic>
      <p:pic>
        <p:nvPicPr>
          <p:cNvPr id="166" name="image2.png" descr="image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64262"/>
            <a:ext cx="1547813" cy="693738"/>
          </a:xfrm>
          <a:prstGeom prst="rect">
            <a:avLst/>
          </a:prstGeom>
        </p:spPr>
      </p:pic>
      <p:sp>
        <p:nvSpPr>
          <p:cNvPr id="1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sp>
        <p:nvSpPr>
          <p:cNvPr id="169" name="Lead Placement: Not always straightforward"/>
          <p:cNvSpPr txBox="1"/>
          <p:nvPr/>
        </p:nvSpPr>
        <p:spPr>
          <a:xfrm>
            <a:off x="281045" y="303985"/>
            <a:ext cx="8581910" cy="558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>
                <a:solidFill>
                  <a:srgbClr val="6C269D"/>
                </a:solidFill>
              </a:defRPr>
            </a:lvl1pPr>
          </a:lstStyle>
          <a:p>
            <a:r>
              <a:t>Lead Placement: Not always straightforward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image1.png" descr="imag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2113" y="0"/>
            <a:ext cx="2401888" cy="6859589"/>
          </a:xfrm>
          <a:prstGeom prst="rect">
            <a:avLst/>
          </a:prstGeom>
        </p:spPr>
      </p:pic>
      <p:pic>
        <p:nvPicPr>
          <p:cNvPr id="172" name="image2.png" descr="image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64262"/>
            <a:ext cx="1547813" cy="693738"/>
          </a:xfrm>
          <a:prstGeom prst="rect">
            <a:avLst/>
          </a:prstGeom>
        </p:spPr>
      </p:pic>
      <p:sp>
        <p:nvSpPr>
          <p:cNvPr id="173" name="Paddle Placemen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Paddle Placement</a:t>
            </a:r>
          </a:p>
        </p:txBody>
      </p:sp>
      <p:sp>
        <p:nvSpPr>
          <p:cNvPr id="174" name="Epidural scar tissue, scoliosis, or other factors can prevent appropriate midline electrode placement…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Epidural scar tissue, scoliosis, or other factors can prevent appropriate midline electrode placement…</a:t>
            </a:r>
            <a:br/>
            <a:endParaRPr/>
          </a:p>
          <a:p>
            <a:r>
              <a:t>This can be a particular problem with revisions from percutaneous to paddle, and with longer paddles</a:t>
            </a:r>
            <a:br/>
            <a:endParaRPr/>
          </a:p>
          <a:p>
            <a:r>
              <a:t>Surgical strategies…</a:t>
            </a:r>
          </a:p>
          <a:p>
            <a:pPr marL="349250" lvl="1" indent="-117475"/>
            <a:r>
              <a:t> First do no harm…</a:t>
            </a:r>
          </a:p>
        </p:txBody>
      </p:sp>
      <p:sp>
        <p:nvSpPr>
          <p:cNvPr id="1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" grpId="0" build="p" bldLvl="5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image1.png" descr="imag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2113" y="0"/>
            <a:ext cx="2401888" cy="6859589"/>
          </a:xfrm>
          <a:prstGeom prst="rect">
            <a:avLst/>
          </a:prstGeom>
        </p:spPr>
      </p:pic>
      <p:pic>
        <p:nvPicPr>
          <p:cNvPr id="178" name="image2.png" descr="image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64262"/>
            <a:ext cx="1547813" cy="693738"/>
          </a:xfrm>
          <a:prstGeom prst="rect">
            <a:avLst/>
          </a:prstGeom>
        </p:spPr>
      </p:pic>
      <p:sp>
        <p:nvSpPr>
          <p:cNvPr id="17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  <p:pic>
        <p:nvPicPr>
          <p:cNvPr id="180" name="full lami.jpg" descr="full lami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5517" y="1371366"/>
            <a:ext cx="3679082" cy="5033569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Complete Decompression…"/>
          <p:cNvSpPr txBox="1"/>
          <p:nvPr/>
        </p:nvSpPr>
        <p:spPr>
          <a:xfrm>
            <a:off x="1460425" y="451355"/>
            <a:ext cx="5355097" cy="570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300">
                <a:solidFill>
                  <a:srgbClr val="6C269D"/>
                </a:solidFill>
              </a:defRPr>
            </a:lvl1pPr>
          </a:lstStyle>
          <a:p>
            <a:r>
              <a:t>Complete Decompression…</a:t>
            </a:r>
          </a:p>
        </p:txBody>
      </p:sp>
      <p:pic>
        <p:nvPicPr>
          <p:cNvPr id="182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913" y="1334595"/>
            <a:ext cx="4575821" cy="41888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" grpId="0" animBg="1" advAuto="0"/>
      <p:bldP spid="182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image1.png" descr="imag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2113" y="0"/>
            <a:ext cx="2401888" cy="6859589"/>
          </a:xfrm>
          <a:prstGeom prst="rect">
            <a:avLst/>
          </a:prstGeom>
        </p:spPr>
      </p:pic>
      <p:pic>
        <p:nvPicPr>
          <p:cNvPr id="55" name="image2.png" descr="image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64262"/>
            <a:ext cx="1547813" cy="693738"/>
          </a:xfrm>
          <a:prstGeom prst="rect">
            <a:avLst/>
          </a:prstGeom>
        </p:spPr>
      </p:pic>
      <p:sp>
        <p:nvSpPr>
          <p:cNvPr id="56" name="Disclosur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Disclosures</a:t>
            </a:r>
          </a:p>
        </p:txBody>
      </p:sp>
      <p:sp>
        <p:nvSpPr>
          <p:cNvPr id="57" name="Consultant, Honorarium: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 Consultant, Honorarium:</a:t>
            </a:r>
          </a:p>
          <a:p>
            <a:pPr marL="349250" lvl="1" indent="-117475"/>
            <a:r>
              <a:rPr dirty="0"/>
              <a:t>Medtronic</a:t>
            </a:r>
          </a:p>
          <a:p>
            <a:pPr marL="349250" lvl="1" indent="-117475"/>
            <a:r>
              <a:rPr dirty="0"/>
              <a:t>Abbott/St. Jude</a:t>
            </a:r>
          </a:p>
          <a:p>
            <a:pPr marL="349250" lvl="1" indent="-117475"/>
            <a:r>
              <a:rPr dirty="0"/>
              <a:t>Alpha-Omega Engineering</a:t>
            </a:r>
            <a:br>
              <a:rPr dirty="0"/>
            </a:br>
            <a:endParaRPr dirty="0"/>
          </a:p>
          <a:p>
            <a:r>
              <a:rPr dirty="0"/>
              <a:t> </a:t>
            </a:r>
            <a:r>
              <a:rPr dirty="0" err="1"/>
              <a:t>Gammacore</a:t>
            </a:r>
            <a:r>
              <a:rPr dirty="0"/>
              <a:t> - Equity Share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59800" y="6572250"/>
            <a:ext cx="127001" cy="1397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image1.png" descr="imag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2113" y="0"/>
            <a:ext cx="2401888" cy="6859589"/>
          </a:xfrm>
          <a:prstGeom prst="rect">
            <a:avLst/>
          </a:prstGeom>
        </p:spPr>
      </p:pic>
      <p:pic>
        <p:nvPicPr>
          <p:cNvPr id="185" name="image2.png" descr="image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64262"/>
            <a:ext cx="1547813" cy="693738"/>
          </a:xfrm>
          <a:prstGeom prst="rect">
            <a:avLst/>
          </a:prstGeom>
        </p:spPr>
      </p:pic>
      <p:sp>
        <p:nvSpPr>
          <p:cNvPr id="1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  <p:pic>
        <p:nvPicPr>
          <p:cNvPr id="187" name="full lami.jpg" descr="full lami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503" y="1305201"/>
            <a:ext cx="3679082" cy="5033569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A full laminectomy over the paddle may be necessary at times…"/>
          <p:cNvSpPr txBox="1"/>
          <p:nvPr/>
        </p:nvSpPr>
        <p:spPr>
          <a:xfrm>
            <a:off x="4406825" y="1629547"/>
            <a:ext cx="4286450" cy="2049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Clr>
                <a:srgbClr val="6C269D"/>
              </a:buClr>
              <a:buSzPct val="100000"/>
              <a:buFont typeface="Times"/>
              <a:buChar char="•"/>
              <a:defRPr sz="1900"/>
            </a:pPr>
            <a:r>
              <a:t>A full laminectomy over the paddle may be necessary at times</a:t>
            </a:r>
            <a:br/>
            <a:endParaRPr/>
          </a:p>
          <a:p>
            <a:pPr>
              <a:buClr>
                <a:srgbClr val="6C269D"/>
              </a:buClr>
              <a:buSzPct val="100000"/>
              <a:buFont typeface="Times"/>
              <a:buChar char="•"/>
              <a:defRPr sz="1900"/>
            </a:pPr>
            <a:r>
              <a:t>Anchoring technique:</a:t>
            </a:r>
          </a:p>
          <a:p>
            <a:pPr marL="358577" lvl="1" indent="-126802">
              <a:buClr>
                <a:srgbClr val="6C269D"/>
              </a:buClr>
              <a:buSzPct val="100000"/>
              <a:buFont typeface="Times"/>
              <a:buChar char="•"/>
              <a:defRPr sz="1900"/>
            </a:pPr>
            <a:r>
              <a:t>lead edges tucked under bone</a:t>
            </a:r>
          </a:p>
          <a:p>
            <a:pPr marL="358577" lvl="1" indent="-126802">
              <a:buClr>
                <a:srgbClr val="6C269D"/>
              </a:buClr>
              <a:buSzPct val="100000"/>
              <a:buFont typeface="Times"/>
              <a:buChar char="•"/>
              <a:defRPr sz="1900"/>
            </a:pPr>
            <a:r>
              <a:t>Tisseel fibrin glue placed over lead</a:t>
            </a:r>
          </a:p>
        </p:txBody>
      </p:sp>
      <p:sp>
        <p:nvSpPr>
          <p:cNvPr id="189" name="Complete Decompression…"/>
          <p:cNvSpPr txBox="1"/>
          <p:nvPr/>
        </p:nvSpPr>
        <p:spPr>
          <a:xfrm>
            <a:off x="1460425" y="451355"/>
            <a:ext cx="5355097" cy="570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300">
                <a:solidFill>
                  <a:srgbClr val="6C269D"/>
                </a:solidFill>
              </a:defRPr>
            </a:lvl1pPr>
          </a:lstStyle>
          <a:p>
            <a:r>
              <a:t>Complete Decompression…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88">
                                            <p:txEl>
                                              <p:charRg st="149" end="14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" grpId="0" build="p" bldLvl="5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image1.png" descr="imag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2113" y="0"/>
            <a:ext cx="2401888" cy="6859589"/>
          </a:xfrm>
          <a:prstGeom prst="rect">
            <a:avLst/>
          </a:prstGeom>
        </p:spPr>
      </p:pic>
      <p:pic>
        <p:nvPicPr>
          <p:cNvPr id="192" name="image2.png" descr="image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64262"/>
            <a:ext cx="1547813" cy="693738"/>
          </a:xfrm>
          <a:prstGeom prst="rect">
            <a:avLst/>
          </a:prstGeom>
        </p:spPr>
      </p:pic>
      <p:sp>
        <p:nvSpPr>
          <p:cNvPr id="193" name="Partial Decompress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Partial Decompressions</a:t>
            </a:r>
          </a:p>
        </p:txBody>
      </p:sp>
      <p:sp>
        <p:nvSpPr>
          <p:cNvPr id="194" name="Based on the anatomy and the location of the obstructions, partial decompressions can facilitate appropriate lead placement……"/>
          <p:cNvSpPr txBox="1">
            <a:spLocks noGrp="1"/>
          </p:cNvSpPr>
          <p:nvPr>
            <p:ph type="body" idx="1"/>
          </p:nvPr>
        </p:nvSpPr>
        <p:spPr>
          <a:xfrm>
            <a:off x="444500" y="1409700"/>
            <a:ext cx="8229600" cy="5448300"/>
          </a:xfrm>
          <a:prstGeom prst="rect">
            <a:avLst/>
          </a:prstGeom>
        </p:spPr>
        <p:txBody>
          <a:bodyPr/>
          <a:lstStyle/>
          <a:p>
            <a:r>
              <a:t>Based on the anatomy and the location of the obstructions, partial decompressions can facilitate appropriate lead placement…</a:t>
            </a:r>
          </a:p>
          <a:p>
            <a:endParaRPr/>
          </a:p>
          <a:p>
            <a:r>
              <a:t>Why is the lead not passing?</a:t>
            </a:r>
          </a:p>
          <a:p>
            <a:pPr marL="349250" lvl="1" indent="-117475"/>
            <a:r>
              <a:t>Where is/are the obstructions?</a:t>
            </a:r>
          </a:p>
        </p:txBody>
      </p:sp>
      <p:sp>
        <p:nvSpPr>
          <p:cNvPr id="1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" grpId="0" build="p" bldLvl="5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image1.png" descr="imag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2113" y="0"/>
            <a:ext cx="2401888" cy="6859589"/>
          </a:xfrm>
          <a:prstGeom prst="rect">
            <a:avLst/>
          </a:prstGeom>
        </p:spPr>
      </p:pic>
      <p:pic>
        <p:nvPicPr>
          <p:cNvPr id="198" name="image2.png" descr="image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64262"/>
            <a:ext cx="1547813" cy="693738"/>
          </a:xfrm>
          <a:prstGeom prst="rect">
            <a:avLst/>
          </a:prstGeom>
        </p:spPr>
      </p:pic>
      <p:sp>
        <p:nvSpPr>
          <p:cNvPr id="1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22</a:t>
            </a:fld>
            <a:endParaRPr/>
          </a:p>
        </p:txBody>
      </p:sp>
      <p:pic>
        <p:nvPicPr>
          <p:cNvPr id="200" name="double windowlami.jpg" descr="double windowlami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613" y="647850"/>
            <a:ext cx="3168093" cy="5562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triple window lami.jpg" descr="triple window lami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175" y="391551"/>
            <a:ext cx="3168093" cy="6074898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Line"/>
          <p:cNvSpPr/>
          <p:nvPr/>
        </p:nvSpPr>
        <p:spPr>
          <a:xfrm flipH="1">
            <a:off x="6374048" y="1460499"/>
            <a:ext cx="2394390" cy="999035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/>
          <a:lstStyle/>
          <a:p>
            <a:pPr defTabSz="914400">
              <a:buClr>
                <a:srgbClr val="000000"/>
              </a:buClr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endParaRPr/>
          </a:p>
        </p:txBody>
      </p:sp>
      <p:sp>
        <p:nvSpPr>
          <p:cNvPr id="203" name="Line"/>
          <p:cNvSpPr/>
          <p:nvPr/>
        </p:nvSpPr>
        <p:spPr>
          <a:xfrm flipH="1">
            <a:off x="6247048" y="2755899"/>
            <a:ext cx="2394390" cy="999035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/>
          <a:lstStyle/>
          <a:p>
            <a:pPr defTabSz="914400">
              <a:buClr>
                <a:srgbClr val="000000"/>
              </a:buClr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endParaRPr/>
          </a:p>
        </p:txBody>
      </p:sp>
      <p:sp>
        <p:nvSpPr>
          <p:cNvPr id="204" name="Line"/>
          <p:cNvSpPr/>
          <p:nvPr/>
        </p:nvSpPr>
        <p:spPr>
          <a:xfrm flipH="1">
            <a:off x="6374048" y="4368799"/>
            <a:ext cx="2394390" cy="999035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/>
          <a:lstStyle/>
          <a:p>
            <a:pPr defTabSz="914400">
              <a:buClr>
                <a:srgbClr val="000000"/>
              </a:buClr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" grpId="0" animBg="1" advAuto="0"/>
      <p:bldP spid="201" grpId="0" animBg="1" advAuto="0"/>
      <p:bldP spid="202" grpId="0" animBg="1" advAuto="0"/>
      <p:bldP spid="203" grpId="0" animBg="1" advAuto="0"/>
      <p:bldP spid="204" grpId="0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image1.png" descr="imag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2113" y="0"/>
            <a:ext cx="2401888" cy="6859589"/>
          </a:xfrm>
          <a:prstGeom prst="rect">
            <a:avLst/>
          </a:prstGeom>
        </p:spPr>
      </p:pic>
      <p:pic>
        <p:nvPicPr>
          <p:cNvPr id="207" name="image2.png" descr="image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64262"/>
            <a:ext cx="1547813" cy="693738"/>
          </a:xfrm>
          <a:prstGeom prst="rect">
            <a:avLst/>
          </a:prstGeom>
        </p:spPr>
      </p:pic>
      <p:sp>
        <p:nvSpPr>
          <p:cNvPr id="208" name="What not to d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What not to do</a:t>
            </a:r>
          </a:p>
        </p:txBody>
      </p:sp>
      <p:sp>
        <p:nvSpPr>
          <p:cNvPr id="209" name="50 YO male referred to a neurosurgeon for a permanent implant s/p successful percutaneous trial…"/>
          <p:cNvSpPr txBox="1">
            <a:spLocks noGrp="1"/>
          </p:cNvSpPr>
          <p:nvPr>
            <p:ph type="body" idx="1"/>
          </p:nvPr>
        </p:nvSpPr>
        <p:spPr>
          <a:xfrm>
            <a:off x="9083" y="1482367"/>
            <a:ext cx="4984919" cy="5448301"/>
          </a:xfrm>
          <a:prstGeom prst="rect">
            <a:avLst/>
          </a:prstGeom>
        </p:spPr>
        <p:txBody>
          <a:bodyPr/>
          <a:lstStyle/>
          <a:p>
            <a:r>
              <a:t> </a:t>
            </a:r>
            <a:r>
              <a:rPr sz="2700"/>
              <a:t>50 YO male referred to a neurosurgeon for a permanent implant s/p successful percutaneous trial</a:t>
            </a:r>
          </a:p>
          <a:p>
            <a:pPr>
              <a:defRPr sz="2700"/>
            </a:pPr>
            <a:endParaRPr sz="2700"/>
          </a:p>
          <a:p>
            <a:pPr>
              <a:defRPr sz="2700"/>
            </a:pPr>
            <a:r>
              <a:t>Trial lead spanned T8-T10</a:t>
            </a:r>
          </a:p>
        </p:txBody>
      </p:sp>
      <p:sp>
        <p:nvSpPr>
          <p:cNvPr id="2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23</a:t>
            </a:fld>
            <a:endParaRPr/>
          </a:p>
        </p:txBody>
      </p:sp>
      <p:pic>
        <p:nvPicPr>
          <p:cNvPr id="211" name="thoracic preop sagittal.png" descr="thoracic preop sagitta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6488" y="1367601"/>
            <a:ext cx="4285970" cy="4389246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T8"/>
          <p:cNvSpPr txBox="1"/>
          <p:nvPr/>
        </p:nvSpPr>
        <p:spPr>
          <a:xfrm>
            <a:off x="6333693" y="3168532"/>
            <a:ext cx="558925" cy="520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6C269D"/>
                </a:solidFill>
              </a:defRPr>
            </a:lvl1pPr>
          </a:lstStyle>
          <a:p>
            <a:r>
              <a:t>T8</a:t>
            </a:r>
          </a:p>
        </p:txBody>
      </p:sp>
      <p:sp>
        <p:nvSpPr>
          <p:cNvPr id="213" name="T9"/>
          <p:cNvSpPr txBox="1"/>
          <p:nvPr/>
        </p:nvSpPr>
        <p:spPr>
          <a:xfrm>
            <a:off x="6200469" y="3731537"/>
            <a:ext cx="558925" cy="52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6C269D"/>
                </a:solidFill>
              </a:defRPr>
            </a:lvl1pPr>
          </a:lstStyle>
          <a:p>
            <a:r>
              <a:t>T9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" grpId="0" animBg="1" advAuto="0"/>
      <p:bldP spid="213" grpId="0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preop axial.png" descr="preop axi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4260" y="1241100"/>
            <a:ext cx="5431728" cy="5129965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T8-9 Disc space"/>
          <p:cNvSpPr txBox="1"/>
          <p:nvPr/>
        </p:nvSpPr>
        <p:spPr>
          <a:xfrm>
            <a:off x="1053184" y="387721"/>
            <a:ext cx="3417392" cy="62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>
                <a:solidFill>
                  <a:srgbClr val="6C269D"/>
                </a:solidFill>
              </a:defRPr>
            </a:lvl1pPr>
          </a:lstStyle>
          <a:p>
            <a:r>
              <a:t>T8-9 Disc space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thoracic postop sagittal.png" descr="thoracic postop sagitt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934" y="673100"/>
            <a:ext cx="6946901" cy="5511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768" y="492366"/>
            <a:ext cx="6880684" cy="18765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746" y="2637975"/>
            <a:ext cx="5964728" cy="34159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" grpId="0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337" y="654278"/>
            <a:ext cx="7153326" cy="55494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image1.png" descr="imag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2113" y="0"/>
            <a:ext cx="2401888" cy="6859589"/>
          </a:xfrm>
          <a:prstGeom prst="rect">
            <a:avLst/>
          </a:prstGeom>
        </p:spPr>
      </p:pic>
      <p:pic>
        <p:nvPicPr>
          <p:cNvPr id="226" name="image2.png" descr="image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64262"/>
            <a:ext cx="1547813" cy="693738"/>
          </a:xfrm>
          <a:prstGeom prst="rect">
            <a:avLst/>
          </a:prstGeom>
        </p:spPr>
      </p:pic>
      <p:sp>
        <p:nvSpPr>
          <p:cNvPr id="227" name="Cervical SCS placemen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Cervical SCS placement</a:t>
            </a:r>
          </a:p>
        </p:txBody>
      </p:sp>
      <p:sp>
        <p:nvSpPr>
          <p:cNvPr id="228" name="I have moved away from cervical paddle placement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 have moved away from cervical paddle placement</a:t>
            </a:r>
            <a:br/>
            <a:endParaRPr/>
          </a:p>
          <a:p>
            <a:r>
              <a:t>Exceptions:</a:t>
            </a:r>
          </a:p>
          <a:p>
            <a:pPr marL="349250" lvl="1" indent="-117475"/>
            <a:r>
              <a:t>Inability to access the cervical epidural space percutaneously</a:t>
            </a:r>
          </a:p>
          <a:p>
            <a:pPr marL="349250" lvl="1" indent="-117475"/>
            <a:r>
              <a:t>Multiple (&gt;2) lead migrations</a:t>
            </a:r>
          </a:p>
        </p:txBody>
      </p:sp>
      <p:sp>
        <p:nvSpPr>
          <p:cNvPr id="22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28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" grpId="0" build="p" bldLvl="5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image1.png" descr="imag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2113" y="0"/>
            <a:ext cx="2401888" cy="6859589"/>
          </a:xfrm>
          <a:prstGeom prst="rect">
            <a:avLst/>
          </a:prstGeom>
        </p:spPr>
      </p:pic>
      <p:pic>
        <p:nvPicPr>
          <p:cNvPr id="232" name="image2.png" descr="image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64262"/>
            <a:ext cx="1547813" cy="693738"/>
          </a:xfrm>
          <a:prstGeom prst="rect">
            <a:avLst/>
          </a:prstGeom>
        </p:spPr>
      </p:pic>
      <p:sp>
        <p:nvSpPr>
          <p:cNvPr id="2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29</a:t>
            </a:fld>
            <a:endParaRPr/>
          </a:p>
        </p:txBody>
      </p:sp>
      <p:pic>
        <p:nvPicPr>
          <p:cNvPr id="234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" y="11586"/>
            <a:ext cx="6251699" cy="26744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1250" y="976146"/>
            <a:ext cx="2706310" cy="40848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350" y="4451350"/>
            <a:ext cx="8597900" cy="1511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" grpId="0" animBg="1" advAuto="0"/>
      <p:bldP spid="235" grpId="0" animBg="1" advAuto="0"/>
      <p:bldP spid="236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image1.png" descr="imag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2113" y="0"/>
            <a:ext cx="2401888" cy="6859589"/>
          </a:xfrm>
          <a:prstGeom prst="rect">
            <a:avLst/>
          </a:prstGeom>
        </p:spPr>
      </p:pic>
      <p:pic>
        <p:nvPicPr>
          <p:cNvPr id="61" name="image2.png" descr="image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64262"/>
            <a:ext cx="1547813" cy="693738"/>
          </a:xfrm>
          <a:prstGeom prst="rect">
            <a:avLst/>
          </a:prstGeom>
        </p:spPr>
      </p:pic>
      <p:sp>
        <p:nvSpPr>
          <p:cNvPr id="62" name="Take-home Messag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Overview</a:t>
            </a:r>
            <a:endParaRPr dirty="0"/>
          </a:p>
        </p:txBody>
      </p:sp>
      <p:sp>
        <p:nvSpPr>
          <p:cNvPr id="63" name="No technical pearl or advance in equipment will take the place of common sense and good clinical judgment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 </a:t>
            </a:r>
            <a:r>
              <a:rPr lang="en-US" dirty="0"/>
              <a:t>Both percutaneous and paddle leads can be appropriate and viable options for spinal cord stimulator implantation</a:t>
            </a:r>
          </a:p>
          <a:p>
            <a:r>
              <a:rPr lang="en-US" dirty="0"/>
              <a:t>We will review:</a:t>
            </a:r>
          </a:p>
          <a:p>
            <a:pPr lvl="1"/>
            <a:r>
              <a:rPr lang="en-US" dirty="0"/>
              <a:t>Hardware fundamentals</a:t>
            </a:r>
          </a:p>
          <a:p>
            <a:pPr lvl="1"/>
            <a:r>
              <a:rPr lang="en-US" dirty="0"/>
              <a:t>Basic surgical technique</a:t>
            </a:r>
          </a:p>
          <a:p>
            <a:pPr lvl="1"/>
            <a:r>
              <a:rPr lang="en-US" dirty="0"/>
              <a:t>Literature</a:t>
            </a:r>
          </a:p>
          <a:p>
            <a:pPr lvl="1"/>
            <a:r>
              <a:rPr lang="en-US" dirty="0"/>
              <a:t>Complications and outcomes via representative cases</a:t>
            </a:r>
            <a:endParaRPr dirty="0"/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59800" y="6572250"/>
            <a:ext cx="127001" cy="1397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250"/>
                                        <p:tgtEl>
                                          <p:spTgt spid="6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25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uiExpand="1" build="p" bldLvl="5" animBg="1" advAuto="0"/>
      <p:bldP spid="63" grpId="1" uiExpand="1" build="p"/>
      <p:bldP spid="63" grpId="2" uiExpand="1" build="p"/>
      <p:bldP spid="63" grpId="3" uiExpand="1" build="p" bldLvl="2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image1.png" descr="imag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2113" y="0"/>
            <a:ext cx="2401888" cy="6859589"/>
          </a:xfrm>
          <a:prstGeom prst="rect">
            <a:avLst/>
          </a:prstGeom>
        </p:spPr>
      </p:pic>
      <p:pic>
        <p:nvPicPr>
          <p:cNvPr id="239" name="image2.png" descr="image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64262"/>
            <a:ext cx="1547813" cy="693738"/>
          </a:xfrm>
          <a:prstGeom prst="rect">
            <a:avLst/>
          </a:prstGeom>
        </p:spPr>
      </p:pic>
      <p:sp>
        <p:nvSpPr>
          <p:cNvPr id="240" name="Cervical SC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Cervical SCS</a:t>
            </a:r>
          </a:p>
        </p:txBody>
      </p:sp>
      <p:sp>
        <p:nvSpPr>
          <p:cNvPr id="2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30</a:t>
            </a:fld>
            <a:endParaRPr/>
          </a:p>
        </p:txBody>
      </p:sp>
      <p:pic>
        <p:nvPicPr>
          <p:cNvPr id="242" name="BO preop 1.png" descr="BO preop 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4053" y="1541780"/>
            <a:ext cx="3848350" cy="4409780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47 YO female with unilateral UE CRPS…"/>
          <p:cNvSpPr txBox="1"/>
          <p:nvPr/>
        </p:nvSpPr>
        <p:spPr>
          <a:xfrm>
            <a:off x="50725" y="1572189"/>
            <a:ext cx="4554340" cy="2494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Clr>
                <a:srgbClr val="6C269D"/>
              </a:buClr>
              <a:buSzPct val="100000"/>
              <a:buFont typeface="Times"/>
              <a:buChar char="•"/>
              <a:defRPr>
                <a:solidFill>
                  <a:srgbClr val="6C269D"/>
                </a:solidFill>
              </a:defRPr>
            </a:pPr>
            <a:r>
              <a:t>47 YO female with unilateral UE CRPS</a:t>
            </a:r>
            <a:br/>
            <a:endParaRPr/>
          </a:p>
          <a:p>
            <a:pPr>
              <a:buClr>
                <a:srgbClr val="6C269D"/>
              </a:buClr>
              <a:buSzPct val="100000"/>
              <a:buFont typeface="Times"/>
              <a:buChar char="•"/>
              <a:defRPr>
                <a:solidFill>
                  <a:srgbClr val="6C269D"/>
                </a:solidFill>
              </a:defRPr>
            </a:pPr>
            <a:r>
              <a:t>Had successful percutaneous SCS trial</a:t>
            </a:r>
            <a:br/>
            <a:endParaRPr/>
          </a:p>
          <a:p>
            <a:pPr>
              <a:buClr>
                <a:srgbClr val="6C269D"/>
              </a:buClr>
              <a:buSzPct val="100000"/>
              <a:buFont typeface="Times"/>
              <a:buChar char="•"/>
              <a:defRPr>
                <a:solidFill>
                  <a:srgbClr val="6C269D"/>
                </a:solidFill>
              </a:defRPr>
            </a:pPr>
            <a:r>
              <a:t>Referred for permanent implant</a:t>
            </a:r>
            <a:br/>
            <a:endParaRPr/>
          </a:p>
          <a:p>
            <a:pPr>
              <a:buClr>
                <a:srgbClr val="6C269D"/>
              </a:buClr>
              <a:buSzPct val="100000"/>
              <a:buFont typeface="Times"/>
              <a:buChar char="•"/>
              <a:defRPr>
                <a:solidFill>
                  <a:srgbClr val="6C269D"/>
                </a:solidFill>
              </a:defRPr>
            </a:pPr>
            <a:r>
              <a:t>How would you implant?</a:t>
            </a:r>
          </a:p>
          <a:p>
            <a:pPr>
              <a:buClrTx/>
              <a:defRPr>
                <a:solidFill>
                  <a:srgbClr val="6C269D"/>
                </a:solidFill>
              </a:defRPr>
            </a:pPr>
            <a:endParaRPr/>
          </a:p>
          <a:p>
            <a:pPr>
              <a:buClrTx/>
              <a:defRPr>
                <a:solidFill>
                  <a:srgbClr val="6C269D"/>
                </a:solidFill>
              </a:defRPr>
            </a:pPr>
            <a:r>
              <a:t>•Non-myelopathic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4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4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" grpId="0" build="p" bldLvl="5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BO preop 2.png" descr="BO preop 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05"/>
            <a:ext cx="9144000" cy="34799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BO preop 3.png" descr="BO preop 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9005" y="2107902"/>
            <a:ext cx="5695199" cy="46921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" grpId="0" animBg="1" advAuto="0"/>
      <p:bldP spid="246" grpId="0" animBg="1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image1.png" descr="imag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2113" y="0"/>
            <a:ext cx="2401888" cy="6859589"/>
          </a:xfrm>
          <a:prstGeom prst="rect">
            <a:avLst/>
          </a:prstGeom>
        </p:spPr>
      </p:pic>
      <p:pic>
        <p:nvPicPr>
          <p:cNvPr id="249" name="image2.png" descr="image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64262"/>
            <a:ext cx="1547813" cy="693738"/>
          </a:xfrm>
          <a:prstGeom prst="rect">
            <a:avLst/>
          </a:prstGeom>
        </p:spPr>
      </p:pic>
      <p:sp>
        <p:nvSpPr>
          <p:cNvPr id="250" name="Implan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Implant</a:t>
            </a:r>
          </a:p>
        </p:txBody>
      </p:sp>
      <p:sp>
        <p:nvSpPr>
          <p:cNvPr id="251" name="Patient undergoes cervical laminectomy and anterograde lead placement…"/>
          <p:cNvSpPr txBox="1">
            <a:spLocks noGrp="1"/>
          </p:cNvSpPr>
          <p:nvPr>
            <p:ph type="body" idx="1"/>
          </p:nvPr>
        </p:nvSpPr>
        <p:spPr>
          <a:xfrm>
            <a:off x="457200" y="1409700"/>
            <a:ext cx="7566917" cy="4539037"/>
          </a:xfrm>
          <a:prstGeom prst="rect">
            <a:avLst/>
          </a:prstGeom>
        </p:spPr>
        <p:txBody>
          <a:bodyPr/>
          <a:lstStyle/>
          <a:p>
            <a:r>
              <a:rPr sz="2400" dirty="0"/>
              <a:t>Patient undergoes cervical laminectomy and anterograde lead placement</a:t>
            </a:r>
            <a:br>
              <a:rPr sz="2400" dirty="0"/>
            </a:br>
            <a:endParaRPr sz="2400" dirty="0"/>
          </a:p>
          <a:p>
            <a:r>
              <a:rPr sz="2400" dirty="0"/>
              <a:t>Wakes up with severe pain and weakness in the arm</a:t>
            </a:r>
            <a:br>
              <a:rPr sz="2400" dirty="0"/>
            </a:br>
            <a:endParaRPr sz="2400" dirty="0"/>
          </a:p>
          <a:p>
            <a:r>
              <a:rPr sz="2400" dirty="0"/>
              <a:t>Told it is an exacerbation of her CRPS and sent home</a:t>
            </a:r>
            <a:br>
              <a:rPr sz="2400" dirty="0"/>
            </a:br>
            <a:endParaRPr sz="2400" dirty="0"/>
          </a:p>
          <a:p>
            <a:r>
              <a:rPr sz="2400" dirty="0"/>
              <a:t>Eventually, strength recovers but remains with new neuropathic pain qualitatively different than her preop pain</a:t>
            </a:r>
          </a:p>
        </p:txBody>
      </p:sp>
      <p:sp>
        <p:nvSpPr>
          <p:cNvPr id="25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32</a:t>
            </a:fld>
            <a:endParaRPr/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image1.png" descr="imag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2113" y="0"/>
            <a:ext cx="2401888" cy="6859589"/>
          </a:xfrm>
          <a:prstGeom prst="rect">
            <a:avLst/>
          </a:prstGeom>
        </p:spPr>
      </p:pic>
      <p:pic>
        <p:nvPicPr>
          <p:cNvPr id="255" name="image2.png" descr="image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64262"/>
            <a:ext cx="1547813" cy="693738"/>
          </a:xfrm>
          <a:prstGeom prst="rect">
            <a:avLst/>
          </a:prstGeom>
        </p:spPr>
      </p:pic>
      <p:sp>
        <p:nvSpPr>
          <p:cNvPr id="25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33</a:t>
            </a:fld>
            <a:endParaRPr/>
          </a:p>
        </p:txBody>
      </p:sp>
      <p:pic>
        <p:nvPicPr>
          <p:cNvPr id="257" name="BO postop.png" descr="BO postop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4626" y="-177949"/>
            <a:ext cx="9000418" cy="685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image1.png" descr="imag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2113" y="0"/>
            <a:ext cx="2401888" cy="6859589"/>
          </a:xfrm>
          <a:prstGeom prst="rect">
            <a:avLst/>
          </a:prstGeom>
        </p:spPr>
      </p:pic>
      <p:pic>
        <p:nvPicPr>
          <p:cNvPr id="260" name="image2.png" descr="image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64262"/>
            <a:ext cx="1547813" cy="693738"/>
          </a:xfrm>
          <a:prstGeom prst="rect">
            <a:avLst/>
          </a:prstGeom>
        </p:spPr>
      </p:pic>
      <p:sp>
        <p:nvSpPr>
          <p:cNvPr id="261" name="Options for cervical paddle placemen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Options for cervical paddle placement</a:t>
            </a:r>
          </a:p>
        </p:txBody>
      </p:sp>
      <p:sp>
        <p:nvSpPr>
          <p:cNvPr id="262" name="Retrograde C1-C2 placement"/>
          <p:cNvSpPr txBox="1">
            <a:spLocks noGrp="1"/>
          </p:cNvSpPr>
          <p:nvPr>
            <p:ph type="body" sz="quarter" idx="1"/>
          </p:nvPr>
        </p:nvSpPr>
        <p:spPr>
          <a:xfrm>
            <a:off x="292100" y="1016000"/>
            <a:ext cx="7842201" cy="1558281"/>
          </a:xfrm>
          <a:prstGeom prst="rect">
            <a:avLst/>
          </a:prstGeom>
        </p:spPr>
        <p:txBody>
          <a:bodyPr/>
          <a:lstStyle/>
          <a:p>
            <a:r>
              <a:t> Retrograde C1-C2 placement</a:t>
            </a:r>
          </a:p>
        </p:txBody>
      </p:sp>
      <p:sp>
        <p:nvSpPr>
          <p:cNvPr id="26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34</a:t>
            </a:fld>
            <a:endParaRPr/>
          </a:p>
        </p:txBody>
      </p:sp>
      <p:pic>
        <p:nvPicPr>
          <p:cNvPr id="264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0242" y="1127100"/>
            <a:ext cx="6938516" cy="3168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9965" y="3864810"/>
            <a:ext cx="2843050" cy="28881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5952" y="3881098"/>
            <a:ext cx="3143896" cy="28555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" grpId="0" animBg="1" advAuto="0"/>
      <p:bldP spid="266" grpId="0" animBg="1" advAuto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image1.png" descr="imag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2113" y="0"/>
            <a:ext cx="2401888" cy="6859589"/>
          </a:xfrm>
          <a:prstGeom prst="rect">
            <a:avLst/>
          </a:prstGeom>
        </p:spPr>
      </p:pic>
      <p:pic>
        <p:nvPicPr>
          <p:cNvPr id="269" name="image2.png" descr="image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64262"/>
            <a:ext cx="1547813" cy="693738"/>
          </a:xfrm>
          <a:prstGeom prst="rect">
            <a:avLst/>
          </a:prstGeom>
        </p:spPr>
      </p:pic>
      <p:sp>
        <p:nvSpPr>
          <p:cNvPr id="270" name="Cervical SCS"/>
          <p:cNvSpPr txBox="1">
            <a:spLocks noGrp="1"/>
          </p:cNvSpPr>
          <p:nvPr>
            <p:ph type="title"/>
          </p:nvPr>
        </p:nvSpPr>
        <p:spPr>
          <a:xfrm>
            <a:off x="-1786905" y="247650"/>
            <a:ext cx="8229601" cy="1009650"/>
          </a:xfrm>
          <a:prstGeom prst="rect">
            <a:avLst/>
          </a:prstGeom>
        </p:spPr>
        <p:txBody>
          <a:bodyPr/>
          <a:lstStyle/>
          <a:p>
            <a:r>
              <a:t>Cervical SCS</a:t>
            </a:r>
          </a:p>
        </p:txBody>
      </p:sp>
      <p:sp>
        <p:nvSpPr>
          <p:cNvPr id="2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35</a:t>
            </a:fld>
            <a:endParaRPr/>
          </a:p>
        </p:txBody>
      </p:sp>
      <p:sp>
        <p:nvSpPr>
          <p:cNvPr id="272" name="51 Y/O male with brachial plexus injury…"/>
          <p:cNvSpPr txBox="1"/>
          <p:nvPr/>
        </p:nvSpPr>
        <p:spPr>
          <a:xfrm>
            <a:off x="50725" y="1495989"/>
            <a:ext cx="3675163" cy="3561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Clr>
                <a:srgbClr val="6C269D"/>
              </a:buClr>
              <a:buSzPct val="100000"/>
              <a:buFont typeface="Times"/>
              <a:buChar char="•"/>
              <a:defRPr>
                <a:solidFill>
                  <a:srgbClr val="6C269D"/>
                </a:solidFill>
              </a:defRPr>
            </a:pPr>
            <a:r>
              <a:t>51 Y/O male with brachial plexus injury</a:t>
            </a:r>
          </a:p>
          <a:p>
            <a:pPr>
              <a:buClrTx/>
              <a:defRPr>
                <a:solidFill>
                  <a:srgbClr val="6C269D"/>
                </a:solidFill>
              </a:defRPr>
            </a:pPr>
            <a:endParaRPr/>
          </a:p>
          <a:p>
            <a:pPr>
              <a:buClr>
                <a:srgbClr val="6C269D"/>
              </a:buClr>
              <a:buSzPct val="100000"/>
              <a:buFont typeface="Times"/>
              <a:buChar char="•"/>
              <a:defRPr>
                <a:solidFill>
                  <a:srgbClr val="6C269D"/>
                </a:solidFill>
              </a:defRPr>
            </a:pPr>
            <a:r>
              <a:t>Unilateral RUE pain</a:t>
            </a:r>
          </a:p>
          <a:p>
            <a:pPr>
              <a:buClrTx/>
              <a:defRPr>
                <a:solidFill>
                  <a:srgbClr val="6C269D"/>
                </a:solidFill>
              </a:defRPr>
            </a:pPr>
            <a:endParaRPr/>
          </a:p>
          <a:p>
            <a:pPr>
              <a:buClrTx/>
              <a:defRPr>
                <a:solidFill>
                  <a:srgbClr val="6C269D"/>
                </a:solidFill>
              </a:defRPr>
            </a:pPr>
            <a:r>
              <a:t>•Percutaneous trial attempted but aborted due to severe radiculopathy and pain while passing lead</a:t>
            </a:r>
          </a:p>
          <a:p>
            <a:pPr>
              <a:buClrTx/>
              <a:defRPr>
                <a:solidFill>
                  <a:srgbClr val="6C269D"/>
                </a:solidFill>
              </a:defRPr>
            </a:pPr>
            <a:endParaRPr/>
          </a:p>
          <a:p>
            <a:pPr>
              <a:buClr>
                <a:srgbClr val="6C269D"/>
              </a:buClr>
              <a:buSzPct val="100000"/>
              <a:buFont typeface="Times"/>
              <a:buChar char="•"/>
              <a:defRPr>
                <a:solidFill>
                  <a:srgbClr val="6C269D"/>
                </a:solidFill>
              </a:defRPr>
            </a:pPr>
            <a:r>
              <a:t>Referred to me</a:t>
            </a:r>
            <a:br/>
            <a:endParaRPr/>
          </a:p>
        </p:txBody>
      </p:sp>
      <p:pic>
        <p:nvPicPr>
          <p:cNvPr id="273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3350" y="273050"/>
            <a:ext cx="5169475" cy="6311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72">
                                            <p:txEl>
                                              <p:charRg st="177" end="17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2" grpId="0" build="p" bldLvl="5" animBg="1" advAuto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image1.png" descr="imag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2113" y="0"/>
            <a:ext cx="2401888" cy="6859589"/>
          </a:xfrm>
          <a:prstGeom prst="rect">
            <a:avLst/>
          </a:prstGeom>
        </p:spPr>
      </p:pic>
      <p:pic>
        <p:nvPicPr>
          <p:cNvPr id="276" name="image2.png" descr="image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64262"/>
            <a:ext cx="1547813" cy="693738"/>
          </a:xfrm>
          <a:prstGeom prst="rect">
            <a:avLst/>
          </a:prstGeom>
        </p:spPr>
      </p:pic>
      <p:sp>
        <p:nvSpPr>
          <p:cNvPr id="2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36</a:t>
            </a:fld>
            <a:endParaRPr/>
          </a:p>
        </p:txBody>
      </p:sp>
      <p:pic>
        <p:nvPicPr>
          <p:cNvPr id="278" name="PB axial xray.png" descr="PB axial xray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282" y="362630"/>
            <a:ext cx="2942144" cy="39004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" name="PB lat C-spine xray.png" descr="PB lat C-spine x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6785" y="457059"/>
            <a:ext cx="3126425" cy="371158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PB myelo CT.png" descr="PB myelo C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1562" y="2685553"/>
            <a:ext cx="4004619" cy="40046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" grpId="0" animBg="1" advAuto="0"/>
      <p:bldP spid="279" grpId="0" animBg="1" advAuto="0"/>
      <p:bldP spid="280" grpId="0" animBg="1" advAuto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image1.png" descr="imag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2113" y="0"/>
            <a:ext cx="2401888" cy="6859589"/>
          </a:xfrm>
          <a:prstGeom prst="rect">
            <a:avLst/>
          </a:prstGeom>
        </p:spPr>
      </p:pic>
      <p:pic>
        <p:nvPicPr>
          <p:cNvPr id="283" name="image2.png" descr="image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64262"/>
            <a:ext cx="1547813" cy="693738"/>
          </a:xfrm>
          <a:prstGeom prst="rect">
            <a:avLst/>
          </a:prstGeom>
        </p:spPr>
      </p:pic>
      <p:sp>
        <p:nvSpPr>
          <p:cNvPr id="284" name="Cervical SCS case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Cervical SCS case 2</a:t>
            </a:r>
          </a:p>
        </p:txBody>
      </p:sp>
      <p:sp>
        <p:nvSpPr>
          <p:cNvPr id="2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37</a:t>
            </a:fld>
            <a:endParaRPr/>
          </a:p>
        </p:txBody>
      </p:sp>
      <p:sp>
        <p:nvSpPr>
          <p:cNvPr id="286" name="36 YO female with bilateral UE neuropathic pain…"/>
          <p:cNvSpPr txBox="1"/>
          <p:nvPr/>
        </p:nvSpPr>
        <p:spPr>
          <a:xfrm>
            <a:off x="228525" y="1565960"/>
            <a:ext cx="4554340" cy="4361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Clr>
                <a:srgbClr val="6C269D"/>
              </a:buClr>
              <a:buSzPct val="100000"/>
              <a:buFont typeface="Times"/>
              <a:buChar char="•"/>
              <a:defRPr>
                <a:solidFill>
                  <a:srgbClr val="6C269D"/>
                </a:solidFill>
              </a:defRPr>
            </a:pPr>
            <a:r>
              <a:t>36 YO female with bilateral UE neuropathic pain</a:t>
            </a:r>
            <a:br/>
            <a:endParaRPr/>
          </a:p>
          <a:p>
            <a:pPr>
              <a:buClr>
                <a:srgbClr val="6C269D"/>
              </a:buClr>
              <a:buSzPct val="100000"/>
              <a:buFont typeface="Times"/>
              <a:buChar char="•"/>
              <a:defRPr>
                <a:solidFill>
                  <a:srgbClr val="6C269D"/>
                </a:solidFill>
              </a:defRPr>
            </a:pPr>
            <a:r>
              <a:t>Had successful percutaneous SCS trial</a:t>
            </a:r>
          </a:p>
          <a:p>
            <a:pPr>
              <a:buClrTx/>
              <a:defRPr>
                <a:solidFill>
                  <a:srgbClr val="6C269D"/>
                </a:solidFill>
              </a:defRPr>
            </a:pPr>
            <a:endParaRPr/>
          </a:p>
          <a:p>
            <a:pPr>
              <a:buClrTx/>
              <a:defRPr>
                <a:solidFill>
                  <a:srgbClr val="6C269D"/>
                </a:solidFill>
              </a:defRPr>
            </a:pPr>
            <a:r>
              <a:t>•Had a percutaneous system placed by another physician (anesthesia pain assisted by spinal neurosurgeon)</a:t>
            </a:r>
          </a:p>
          <a:p>
            <a:pPr>
              <a:buClrTx/>
              <a:defRPr>
                <a:solidFill>
                  <a:srgbClr val="6C269D"/>
                </a:solidFill>
              </a:defRPr>
            </a:pPr>
            <a:endParaRPr/>
          </a:p>
          <a:p>
            <a:pPr>
              <a:buClrTx/>
              <a:defRPr>
                <a:solidFill>
                  <a:srgbClr val="6C269D"/>
                </a:solidFill>
              </a:defRPr>
            </a:pPr>
            <a:r>
              <a:t>•Lead migration 6 months later</a:t>
            </a:r>
            <a:br/>
            <a:endParaRPr/>
          </a:p>
          <a:p>
            <a:pPr>
              <a:buClr>
                <a:srgbClr val="6C269D"/>
              </a:buClr>
              <a:buSzPct val="100000"/>
              <a:buFont typeface="Times"/>
              <a:buChar char="•"/>
              <a:defRPr>
                <a:solidFill>
                  <a:srgbClr val="6C269D"/>
                </a:solidFill>
              </a:defRPr>
            </a:pPr>
            <a:r>
              <a:t>Referred for revision implant</a:t>
            </a:r>
            <a:br/>
            <a:endParaRPr/>
          </a:p>
          <a:p>
            <a:pPr>
              <a:buClr>
                <a:srgbClr val="6C269D"/>
              </a:buClr>
              <a:buSzPct val="100000"/>
              <a:buFont typeface="Times"/>
              <a:buChar char="•"/>
              <a:defRPr>
                <a:solidFill>
                  <a:srgbClr val="6C269D"/>
                </a:solidFill>
              </a:defRPr>
            </a:pPr>
            <a:r>
              <a:t>How would you implant?</a:t>
            </a:r>
          </a:p>
          <a:p>
            <a:pPr>
              <a:buClrTx/>
              <a:defRPr>
                <a:solidFill>
                  <a:srgbClr val="6C269D"/>
                </a:solidFill>
              </a:defRPr>
            </a:pPr>
            <a:endParaRPr/>
          </a:p>
        </p:txBody>
      </p:sp>
      <p:pic>
        <p:nvPicPr>
          <p:cNvPr id="287" name="AG preop.png" descr="AG preop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6757" y="1305762"/>
            <a:ext cx="3435009" cy="48817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8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8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2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2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2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2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2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2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2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2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2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2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2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2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2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2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2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2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286">
                                            <p:txEl>
                                              <p:charRg st="281" end="28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286">
                                            <p:txEl>
                                              <p:charRg st="281" end="28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250" fill="hold"/>
                                        <p:tgtEl>
                                          <p:spTgt spid="286">
                                            <p:txEl>
                                              <p:charRg st="281" end="28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" grpId="0" build="p" bldLvl="5" animBg="1" advAuto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image1.png" descr="imag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2113" y="0"/>
            <a:ext cx="2401888" cy="6859589"/>
          </a:xfrm>
          <a:prstGeom prst="rect">
            <a:avLst/>
          </a:prstGeom>
        </p:spPr>
      </p:pic>
      <p:pic>
        <p:nvPicPr>
          <p:cNvPr id="290" name="image2.png" descr="image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64262"/>
            <a:ext cx="1547813" cy="693738"/>
          </a:xfrm>
          <a:prstGeom prst="rect">
            <a:avLst/>
          </a:prstGeom>
        </p:spPr>
      </p:pic>
      <p:sp>
        <p:nvSpPr>
          <p:cNvPr id="291" name="Cervical SCS Case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Cervical SCS Case 2</a:t>
            </a:r>
          </a:p>
        </p:txBody>
      </p:sp>
      <p:sp>
        <p:nvSpPr>
          <p:cNvPr id="29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38</a:t>
            </a:fld>
            <a:endParaRPr/>
          </a:p>
        </p:txBody>
      </p:sp>
      <p:sp>
        <p:nvSpPr>
          <p:cNvPr id="293" name="Underwent retrograde C1-2 lead placement by another physician"/>
          <p:cNvSpPr txBox="1"/>
          <p:nvPr/>
        </p:nvSpPr>
        <p:spPr>
          <a:xfrm>
            <a:off x="126925" y="1000810"/>
            <a:ext cx="4554340" cy="19610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Clr>
                <a:srgbClr val="6C269D"/>
              </a:buClr>
              <a:buSzPct val="100000"/>
              <a:buFont typeface="Times"/>
              <a:buChar char="•"/>
              <a:defRPr sz="2400">
                <a:solidFill>
                  <a:srgbClr val="6C269D"/>
                </a:solidFill>
              </a:defRPr>
            </a:pPr>
            <a:r>
              <a:t>Underwent retrograde C1-2 lead placement by another physician</a:t>
            </a:r>
          </a:p>
          <a:p>
            <a:pPr>
              <a:buClr>
                <a:srgbClr val="6C269D"/>
              </a:buClr>
              <a:buSzPct val="100000"/>
              <a:buFont typeface="Times"/>
              <a:buChar char="•"/>
              <a:defRPr>
                <a:solidFill>
                  <a:srgbClr val="6C269D"/>
                </a:solidFill>
              </a:defRPr>
            </a:pPr>
            <a:endParaRPr/>
          </a:p>
          <a:p>
            <a:pPr>
              <a:buClrTx/>
              <a:defRPr>
                <a:solidFill>
                  <a:srgbClr val="6C269D"/>
                </a:solidFill>
              </a:defRPr>
            </a:pPr>
            <a:endParaRPr/>
          </a:p>
        </p:txBody>
      </p:sp>
      <p:pic>
        <p:nvPicPr>
          <p:cNvPr id="294" name="C12 penta.png" descr="C12 penta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3114" y="1166469"/>
            <a:ext cx="3729996" cy="3850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sagittal cervical myelo.png" descr="sagittal cervical myel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1357" y="2656830"/>
            <a:ext cx="3492764" cy="41123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93">
                                            <p:txEl>
                                              <p:charRg st="64" end="6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" grpId="0" build="p" bldLvl="5" animBg="1" advAuto="0"/>
      <p:bldP spid="294" grpId="0" animBg="1" advAuto="0"/>
      <p:bldP spid="295" grpId="0" animBg="1" advAuto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image1.png" descr="imag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2113" y="0"/>
            <a:ext cx="2401888" cy="6859589"/>
          </a:xfrm>
          <a:prstGeom prst="rect">
            <a:avLst/>
          </a:prstGeom>
        </p:spPr>
      </p:pic>
      <p:pic>
        <p:nvPicPr>
          <p:cNvPr id="298" name="image2.png" descr="image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64262"/>
            <a:ext cx="1547813" cy="693738"/>
          </a:xfrm>
          <a:prstGeom prst="rect">
            <a:avLst/>
          </a:prstGeom>
        </p:spPr>
      </p:pic>
      <p:sp>
        <p:nvSpPr>
          <p:cNvPr id="299" name="Implan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Implant</a:t>
            </a:r>
          </a:p>
        </p:txBody>
      </p:sp>
      <p:sp>
        <p:nvSpPr>
          <p:cNvPr id="300" name="Patient undergoes retrograde C1-2 lead placement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Patient undergoes retrograde C1-2 lead placement</a:t>
            </a:r>
            <a:br/>
            <a:endParaRPr/>
          </a:p>
          <a:p>
            <a:r>
              <a:t>Wakes up with severe pain, spasms and weakness in the right arm</a:t>
            </a:r>
            <a:br/>
            <a:endParaRPr/>
          </a:p>
          <a:p>
            <a:r>
              <a:t>Told it is an exacerbation of her condition  and sent home</a:t>
            </a:r>
          </a:p>
        </p:txBody>
      </p:sp>
      <p:sp>
        <p:nvSpPr>
          <p:cNvPr id="3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39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0" grpId="0" build="p" bldLvl="5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905D90-AC08-8A4C-8161-D6973FBF0C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161" y="3223517"/>
            <a:ext cx="3429000" cy="3429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75B5C08-4A9D-F545-9256-1865549AC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SCS leads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1F277E-FDC7-B544-9C34-9FC549721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3839" y="1409700"/>
            <a:ext cx="6046342" cy="3039010"/>
          </a:xfrm>
        </p:spPr>
        <p:txBody>
          <a:bodyPr/>
          <a:lstStyle/>
          <a:p>
            <a:r>
              <a:rPr lang="en-US" sz="2000" dirty="0"/>
              <a:t>Percutaneous:</a:t>
            </a:r>
          </a:p>
          <a:p>
            <a:pPr lvl="1"/>
            <a:r>
              <a:rPr lang="en-US" sz="2000" dirty="0"/>
              <a:t>Thin, cylindrical leads placed via a needle</a:t>
            </a:r>
          </a:p>
          <a:p>
            <a:pPr lvl="1"/>
            <a:r>
              <a:rPr lang="en-US" sz="2000" dirty="0"/>
              <a:t>Can be placed by non-surgeons</a:t>
            </a:r>
          </a:p>
          <a:p>
            <a:pPr lvl="1"/>
            <a:r>
              <a:rPr lang="en-US" sz="2000" dirty="0"/>
              <a:t>Non-insulated (stimulation spreads 360º)</a:t>
            </a:r>
          </a:p>
          <a:p>
            <a:r>
              <a:rPr lang="en-US" sz="2000" dirty="0"/>
              <a:t>Paddle:</a:t>
            </a:r>
          </a:p>
          <a:p>
            <a:pPr lvl="1"/>
            <a:r>
              <a:rPr lang="en-US" sz="2000" dirty="0"/>
              <a:t>Wider, rectangular leads</a:t>
            </a:r>
          </a:p>
          <a:p>
            <a:pPr lvl="1"/>
            <a:r>
              <a:rPr lang="en-US" sz="2000" dirty="0"/>
              <a:t>Must be placed surgically via laminotomy</a:t>
            </a:r>
          </a:p>
          <a:p>
            <a:pPr lvl="1"/>
            <a:r>
              <a:rPr lang="en-US" sz="2000" dirty="0"/>
              <a:t>Insulated</a:t>
            </a:r>
          </a:p>
          <a:p>
            <a:pPr lvl="1"/>
            <a:endParaRPr lang="en-US" sz="2000" dirty="0"/>
          </a:p>
          <a:p>
            <a:r>
              <a:rPr lang="en-US" sz="2000" dirty="0"/>
              <a:t>NOTE: DRG leads are only percutaneous at this time</a:t>
            </a:r>
          </a:p>
          <a:p>
            <a:pPr lvl="1"/>
            <a:endParaRPr lang="en-US" sz="2400" dirty="0"/>
          </a:p>
          <a:p>
            <a:pPr marL="231775" lvl="1" indent="0">
              <a:buNone/>
            </a:pP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DE3B04-86A1-DB4B-B992-A07C397414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3604" y="91419"/>
            <a:ext cx="2616557" cy="281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7586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bldLvl="2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image1.png" descr="imag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2113" y="0"/>
            <a:ext cx="2401888" cy="6859589"/>
          </a:xfrm>
          <a:prstGeom prst="rect">
            <a:avLst/>
          </a:prstGeom>
        </p:spPr>
      </p:pic>
      <p:pic>
        <p:nvPicPr>
          <p:cNvPr id="304" name="image2.png" descr="image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64262"/>
            <a:ext cx="1547813" cy="693738"/>
          </a:xfrm>
          <a:prstGeom prst="rect">
            <a:avLst/>
          </a:prstGeom>
        </p:spPr>
      </p:pic>
      <p:sp>
        <p:nvSpPr>
          <p:cNvPr id="305" name="Case 2, continued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Case 2, continued</a:t>
            </a:r>
          </a:p>
        </p:txBody>
      </p:sp>
      <p:sp>
        <p:nvSpPr>
          <p:cNvPr id="306" name="Case “run by me” by the pain physicia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Case “run by me” by the pain physician</a:t>
            </a:r>
            <a:br/>
            <a:endParaRPr/>
          </a:p>
          <a:p>
            <a:r>
              <a:t>System not MRI compatible</a:t>
            </a:r>
          </a:p>
          <a:p>
            <a:endParaRPr/>
          </a:p>
          <a:p>
            <a:r>
              <a:t>Myelo CT…</a:t>
            </a:r>
          </a:p>
          <a:p>
            <a:endParaRPr/>
          </a:p>
        </p:txBody>
      </p:sp>
      <p:sp>
        <p:nvSpPr>
          <p:cNvPr id="30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40</a:t>
            </a:fld>
            <a:endParaRPr/>
          </a:p>
        </p:txBody>
      </p:sp>
      <p:pic>
        <p:nvPicPr>
          <p:cNvPr id="308" name="axial cervical myelo.png" descr="axial cervical myel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3957" y="2639961"/>
            <a:ext cx="4043861" cy="40438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sagittal cervical myelo.png" descr="sagittal cervical myel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9632" y="1123204"/>
            <a:ext cx="3434605" cy="40438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06">
                                            <p:txEl>
                                              <p:charRg st="78" end="7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10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1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6" grpId="0" build="p" bldLvl="5" animBg="1" advAuto="0"/>
      <p:bldP spid="308" grpId="0" animBg="1" advAuto="0"/>
      <p:bldP spid="309" grpId="0" animBg="1" advAuto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Underwent device removal, followed by C-Spine MRI…"/>
          <p:cNvSpPr txBox="1"/>
          <p:nvPr/>
        </p:nvSpPr>
        <p:spPr>
          <a:xfrm>
            <a:off x="584125" y="698797"/>
            <a:ext cx="7391451" cy="149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Clr>
                <a:srgbClr val="6C269D"/>
              </a:buClr>
              <a:buSzPct val="100000"/>
              <a:buFont typeface="Times"/>
              <a:buChar char="•"/>
              <a:defRPr sz="3200">
                <a:solidFill>
                  <a:srgbClr val="6C269D"/>
                </a:solidFill>
              </a:defRPr>
            </a:pPr>
            <a:r>
              <a:t>Underwent device removal, followed by C-Spine MRI</a:t>
            </a:r>
          </a:p>
          <a:p>
            <a:pPr>
              <a:buClr>
                <a:srgbClr val="6C269D"/>
              </a:buClr>
              <a:buSzPct val="100000"/>
              <a:buFont typeface="Times"/>
              <a:buChar char="•"/>
              <a:defRPr sz="3200">
                <a:solidFill>
                  <a:srgbClr val="6C269D"/>
                </a:solidFill>
              </a:defRPr>
            </a:pPr>
            <a:r>
              <a:t>Referred to me…</a:t>
            </a:r>
          </a:p>
        </p:txBody>
      </p:sp>
      <p:pic>
        <p:nvPicPr>
          <p:cNvPr id="312" name="AG postop blowup.png" descr="AG postop blowu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5357" y="2397472"/>
            <a:ext cx="5502401" cy="4095056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Line"/>
          <p:cNvSpPr/>
          <p:nvPr/>
        </p:nvSpPr>
        <p:spPr>
          <a:xfrm flipH="1">
            <a:off x="6133108" y="3203680"/>
            <a:ext cx="2515146" cy="1293658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0" tIns="0" rIns="0" bIns="0"/>
          <a:lstStyle/>
          <a:p>
            <a:pPr defTabSz="914400">
              <a:buClr>
                <a:srgbClr val="000000"/>
              </a:buClr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endParaRPr/>
          </a:p>
        </p:txBody>
      </p:sp>
      <p:sp>
        <p:nvSpPr>
          <p:cNvPr id="314" name="Original preoperative pain has returned (bilateral)…"/>
          <p:cNvSpPr txBox="1"/>
          <p:nvPr/>
        </p:nvSpPr>
        <p:spPr>
          <a:xfrm>
            <a:off x="211620" y="2798985"/>
            <a:ext cx="2846494" cy="3292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buClr>
                <a:srgbClr val="6C269D"/>
              </a:buClr>
              <a:buSzPct val="100000"/>
              <a:buFont typeface="Times"/>
              <a:buChar char="•"/>
              <a:defRPr sz="2400">
                <a:solidFill>
                  <a:srgbClr val="6C269D"/>
                </a:solidFill>
              </a:defRPr>
            </a:pPr>
            <a:r>
              <a:t>Original preoperative pain has returned (bilateral)</a:t>
            </a:r>
            <a:br/>
            <a:endParaRPr/>
          </a:p>
          <a:p>
            <a:pPr>
              <a:buClr>
                <a:srgbClr val="6C269D"/>
              </a:buClr>
              <a:buSzPct val="100000"/>
              <a:buFont typeface="Times"/>
              <a:buChar char="•"/>
              <a:defRPr sz="2400">
                <a:solidFill>
                  <a:srgbClr val="6C269D"/>
                </a:solidFill>
              </a:defRPr>
            </a:pPr>
            <a:r>
              <a:t>Superimposed on this is new right arm “spasms”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2" grpId="0" animBg="1" advAuto="0"/>
      <p:bldP spid="313" grpId="0" animBg="1" advAuto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317500"/>
            <a:ext cx="4457700" cy="3479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215900"/>
            <a:ext cx="4559261" cy="4361032"/>
          </a:xfrm>
          <a:prstGeom prst="rect">
            <a:avLst/>
          </a:prstGeom>
          <a:ln w="12700">
            <a:miter lim="400000"/>
          </a:ln>
        </p:spPr>
      </p:pic>
      <p:sp>
        <p:nvSpPr>
          <p:cNvPr id="318" name="• No area is truly safe in the cervical spine, although it seems some are safer than others"/>
          <p:cNvSpPr txBox="1"/>
          <p:nvPr/>
        </p:nvSpPr>
        <p:spPr>
          <a:xfrm>
            <a:off x="33988" y="5004721"/>
            <a:ext cx="9076024" cy="360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6C269D"/>
                </a:solidFill>
              </a:defRPr>
            </a:lvl1pPr>
          </a:lstStyle>
          <a:p>
            <a:r>
              <a:t>• No area is truly safe in the cervical spine, although it seems some are safer than others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6" grpId="0" animBg="1" advAuto="0"/>
      <p:bldP spid="317" grpId="0" animBg="1" advAuto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BFB4A-15E1-624A-8646-E4ADD4C50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0F73B4-6951-BA47-9C25-39C16BAEC9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/>
              <a:t>Trials: percutaneous unless epidural space cannot be accessed</a:t>
            </a:r>
          </a:p>
          <a:p>
            <a:r>
              <a:rPr lang="en-US" sz="2400" dirty="0"/>
              <a:t>Permanent:</a:t>
            </a:r>
          </a:p>
          <a:p>
            <a:pPr lvl="1"/>
            <a:r>
              <a:rPr lang="en-US" sz="2400" dirty="0"/>
              <a:t>Cervical: percutaneous unless not possible</a:t>
            </a:r>
          </a:p>
          <a:p>
            <a:pPr lvl="1"/>
            <a:r>
              <a:rPr lang="en-US" sz="2400" dirty="0"/>
              <a:t>Thoracic:</a:t>
            </a:r>
          </a:p>
          <a:p>
            <a:pPr lvl="2"/>
            <a:r>
              <a:rPr lang="en-US" sz="2400" dirty="0"/>
              <a:t>Canal diameter</a:t>
            </a:r>
          </a:p>
          <a:p>
            <a:pPr lvl="2"/>
            <a:r>
              <a:rPr lang="en-US" sz="2400" dirty="0"/>
              <a:t>Age</a:t>
            </a:r>
          </a:p>
          <a:p>
            <a:pPr lvl="2"/>
            <a:r>
              <a:rPr lang="en-US" sz="2400" dirty="0"/>
              <a:t>Body Habitus</a:t>
            </a:r>
          </a:p>
          <a:p>
            <a:pPr lvl="2"/>
            <a:r>
              <a:rPr lang="en-US" sz="2400" dirty="0"/>
              <a:t>Activity level</a:t>
            </a:r>
          </a:p>
          <a:p>
            <a:pPr lvl="2"/>
            <a:r>
              <a:rPr lang="en-US" sz="2400" dirty="0"/>
              <a:t>Comorbidities</a:t>
            </a:r>
          </a:p>
        </p:txBody>
      </p:sp>
    </p:spTree>
    <p:extLst>
      <p:ext uri="{BB962C8B-B14F-4D97-AF65-F5344CB8AC3E}">
        <p14:creationId xmlns:p14="http://schemas.microsoft.com/office/powerpoint/2010/main" val="15515253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3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image1.png" descr="imag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2113" y="0"/>
            <a:ext cx="2401888" cy="6859589"/>
          </a:xfrm>
          <a:prstGeom prst="rect">
            <a:avLst/>
          </a:prstGeom>
        </p:spPr>
      </p:pic>
      <p:pic>
        <p:nvPicPr>
          <p:cNvPr id="321" name="image2.png" descr="image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64262"/>
            <a:ext cx="1547813" cy="693738"/>
          </a:xfrm>
          <a:prstGeom prst="rect">
            <a:avLst/>
          </a:prstGeom>
        </p:spPr>
      </p:pic>
      <p:sp>
        <p:nvSpPr>
          <p:cNvPr id="3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44</a:t>
            </a:fld>
            <a:endParaRPr/>
          </a:p>
        </p:txBody>
      </p:sp>
      <p:pic>
        <p:nvPicPr>
          <p:cNvPr id="323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6413"/>
            <a:ext cx="7769560" cy="3237317"/>
          </a:xfrm>
          <a:prstGeom prst="rect">
            <a:avLst/>
          </a:prstGeom>
          <a:ln w="12700">
            <a:miter lim="400000"/>
          </a:ln>
        </p:spPr>
      </p:pic>
      <p:sp>
        <p:nvSpPr>
          <p:cNvPr id="324" name="Thank you"/>
          <p:cNvSpPr txBox="1"/>
          <p:nvPr/>
        </p:nvSpPr>
        <p:spPr>
          <a:xfrm>
            <a:off x="3140451" y="410015"/>
            <a:ext cx="2249166" cy="62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>
                <a:solidFill>
                  <a:srgbClr val="6C269D"/>
                </a:solidFill>
              </a:defRPr>
            </a:lvl1pPr>
          </a:lstStyle>
          <a:p>
            <a:r>
              <a:t>Thank you</a:t>
            </a:r>
          </a:p>
        </p:txBody>
      </p:sp>
      <p:pic>
        <p:nvPicPr>
          <p:cNvPr id="325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7544" y="3798627"/>
            <a:ext cx="4038601" cy="3035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89E23-63CE-AC43-8A9E-197647EC3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SCS Trials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7A01B7-7126-964B-883C-2C79CAED7F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409700"/>
            <a:ext cx="7916238" cy="2268448"/>
          </a:xfrm>
        </p:spPr>
        <p:txBody>
          <a:bodyPr/>
          <a:lstStyle/>
          <a:p>
            <a:r>
              <a:rPr lang="en-US" sz="2400" dirty="0"/>
              <a:t>Percutaneous, unless the epidural space cannot be accessed via a needle (i.e. prior decompression, fusion, etc.)</a:t>
            </a:r>
          </a:p>
          <a:p>
            <a:r>
              <a:rPr lang="en-US" sz="2400" dirty="0"/>
              <a:t>Epidural space accessed </a:t>
            </a:r>
            <a:r>
              <a:rPr lang="en-US" sz="2400" i="1" dirty="0"/>
              <a:t>below </a:t>
            </a:r>
            <a:r>
              <a:rPr lang="en-US" sz="2400" dirty="0"/>
              <a:t>levels of final contact locations (i.e. L2-3 access for T8-9 lead placement)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9800A1-1610-2B4D-9722-9F8933BEB6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3429000"/>
            <a:ext cx="3332252" cy="2499189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866B96F0-FCBB-4849-B706-1FF8D186C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956" y="3386787"/>
            <a:ext cx="4093467" cy="307116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50652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03F99C-01FB-DB47-A7A8-4976784EAF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50" y="87328"/>
            <a:ext cx="7993294" cy="599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48419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460"/>
            <a:ext cx="7815209" cy="58614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3266" y="4622919"/>
            <a:ext cx="6361076" cy="18553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image1.png" descr="imag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2113" y="0"/>
            <a:ext cx="2401888" cy="6859589"/>
          </a:xfrm>
          <a:prstGeom prst="rect">
            <a:avLst/>
          </a:prstGeom>
        </p:spPr>
      </p:pic>
      <p:pic>
        <p:nvPicPr>
          <p:cNvPr id="112" name="image2.png" descr="image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64262"/>
            <a:ext cx="1547813" cy="693738"/>
          </a:xfrm>
          <a:prstGeom prst="rect">
            <a:avLst/>
          </a:prstGeom>
        </p:spPr>
      </p:pic>
      <p:sp>
        <p:nvSpPr>
          <p:cNvPr id="113" name="Trust, but verify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Trust, but verify…</a:t>
            </a:r>
          </a:p>
        </p:txBody>
      </p:sp>
      <p:sp>
        <p:nvSpPr>
          <p:cNvPr id="114" name="Review all preoperative imaging carefully and correlate with operative note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 Review all preoperative imaging carefully and correlate with operative notes</a:t>
            </a:r>
          </a:p>
          <a:p>
            <a:endParaRPr/>
          </a:p>
          <a:p>
            <a:r>
              <a:t> If you cannot see the T12-L1 junction clearly, make the referring physician and patient aware…</a:t>
            </a:r>
          </a:p>
        </p:txBody>
      </p:sp>
      <p:sp>
        <p:nvSpPr>
          <p:cNvPr id="1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pic>
        <p:nvPicPr>
          <p:cNvPr id="116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400"/>
            <a:ext cx="9144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 uiExpand="1" build="p" bldLvl="5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28B2D-DD72-E742-BC02-F8ED2490A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7582"/>
            <a:ext cx="8229600" cy="1009650"/>
          </a:xfrm>
        </p:spPr>
        <p:txBody>
          <a:bodyPr/>
          <a:lstStyle/>
          <a:p>
            <a: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Permanent Implant: Percutaneous vs. Paddle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C3D816-3FEE-6D4E-B13C-59C6D66DFF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/>
              <a:t>Determined on a patient-by-patient basis</a:t>
            </a:r>
          </a:p>
          <a:p>
            <a:pPr lvl="1"/>
            <a:r>
              <a:rPr lang="en-US" sz="2000" dirty="0"/>
              <a:t>Percutaneous:</a:t>
            </a:r>
          </a:p>
          <a:p>
            <a:pPr lvl="2"/>
            <a:r>
              <a:rPr lang="en-US" sz="2000" dirty="0"/>
              <a:t>Advantages: </a:t>
            </a:r>
          </a:p>
          <a:p>
            <a:pPr lvl="3"/>
            <a:r>
              <a:rPr lang="en-US" sz="1600" dirty="0"/>
              <a:t>Less incisional pain</a:t>
            </a:r>
          </a:p>
          <a:p>
            <a:pPr lvl="3"/>
            <a:r>
              <a:rPr lang="en-US" sz="1600" dirty="0"/>
              <a:t>Same day discharge in all cases (barring complications)</a:t>
            </a:r>
          </a:p>
          <a:p>
            <a:pPr lvl="2"/>
            <a:r>
              <a:rPr lang="en-US" sz="2000" dirty="0"/>
              <a:t>Disadvantages: </a:t>
            </a:r>
          </a:p>
          <a:p>
            <a:pPr lvl="3"/>
            <a:r>
              <a:rPr lang="en-US" sz="1600" dirty="0"/>
              <a:t>Lead migration</a:t>
            </a:r>
          </a:p>
          <a:p>
            <a:pPr lvl="3"/>
            <a:r>
              <a:rPr lang="en-US" sz="1600" dirty="0"/>
              <a:t>Less efficient energy use</a:t>
            </a:r>
          </a:p>
          <a:p>
            <a:pPr lvl="1"/>
            <a:r>
              <a:rPr lang="en-US" sz="2000" dirty="0"/>
              <a:t>Paddle:</a:t>
            </a:r>
          </a:p>
          <a:p>
            <a:pPr lvl="2"/>
            <a:r>
              <a:rPr lang="en-US" sz="2000" dirty="0"/>
              <a:t>Advantages:</a:t>
            </a:r>
          </a:p>
          <a:p>
            <a:pPr lvl="3"/>
            <a:r>
              <a:rPr lang="en-US" sz="1600" dirty="0"/>
              <a:t>Minimal risk of migration</a:t>
            </a:r>
          </a:p>
          <a:p>
            <a:pPr lvl="3"/>
            <a:r>
              <a:rPr lang="en-US" sz="1600" dirty="0"/>
              <a:t>More efficient energy delivery</a:t>
            </a:r>
          </a:p>
          <a:p>
            <a:pPr lvl="2"/>
            <a:r>
              <a:rPr lang="en-US" sz="2000" dirty="0"/>
              <a:t>Disadvantages:</a:t>
            </a:r>
          </a:p>
          <a:p>
            <a:pPr lvl="3"/>
            <a:r>
              <a:rPr lang="en-US" sz="1600" dirty="0"/>
              <a:t>More painful</a:t>
            </a:r>
          </a:p>
          <a:p>
            <a:pPr lvl="3"/>
            <a:r>
              <a:rPr lang="en-US" sz="1600" dirty="0"/>
              <a:t>May not be safe in cases of canal stenosis</a:t>
            </a:r>
          </a:p>
          <a:p>
            <a:pPr lvl="2"/>
            <a:endParaRPr lang="en-US" sz="2000" dirty="0"/>
          </a:p>
          <a:p>
            <a:pPr lvl="2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545924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4"/>
    </p:bld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76797D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000000"/>
          </a:buClr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76797D"/>
          </a:buClr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76797D"/>
            </a:solidFill>
            <a:effectLst/>
            <a:uFill>
              <a:solidFill>
                <a:srgbClr val="76797D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76797D"/>
      </a:dk1>
      <a:lt1>
        <a:srgbClr val="7D4907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000000"/>
          </a:buClr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76797D"/>
          </a:buClr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76797D"/>
            </a:solidFill>
            <a:effectLst/>
            <a:uFill>
              <a:solidFill>
                <a:srgbClr val="76797D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992</Words>
  <Application>Microsoft Macintosh PowerPoint</Application>
  <PresentationFormat>On-screen Show (4:3)</PresentationFormat>
  <Paragraphs>186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8" baseType="lpstr">
      <vt:lpstr>Arial</vt:lpstr>
      <vt:lpstr>Tahoma</vt:lpstr>
      <vt:lpstr>Times</vt:lpstr>
      <vt:lpstr>White</vt:lpstr>
      <vt:lpstr>Percs vs. Paddles: Pearls and Pitfalls</vt:lpstr>
      <vt:lpstr>Disclosures</vt:lpstr>
      <vt:lpstr>Overview</vt:lpstr>
      <vt:lpstr>SCS leads</vt:lpstr>
      <vt:lpstr>SCS Trials</vt:lpstr>
      <vt:lpstr>PowerPoint Presentation</vt:lpstr>
      <vt:lpstr>PowerPoint Presentation</vt:lpstr>
      <vt:lpstr>Trust, but verify…</vt:lpstr>
      <vt:lpstr>Permanent Implant: Percutaneous vs. Paddle</vt:lpstr>
      <vt:lpstr>SCS Paddle Electrodes</vt:lpstr>
      <vt:lpstr>PowerPoint Presentation</vt:lpstr>
      <vt:lpstr>SCS Paddle Electrode Placement with Monitoring</vt:lpstr>
      <vt:lpstr>Paddle leads: Pitfalls</vt:lpstr>
      <vt:lpstr>Case 3</vt:lpstr>
      <vt:lpstr>Neural Compression</vt:lpstr>
      <vt:lpstr>Paddle leads and compression</vt:lpstr>
      <vt:lpstr>PowerPoint Presentation</vt:lpstr>
      <vt:lpstr>Paddle Placement</vt:lpstr>
      <vt:lpstr>PowerPoint Presentation</vt:lpstr>
      <vt:lpstr>PowerPoint Presentation</vt:lpstr>
      <vt:lpstr>Partial Decompressions</vt:lpstr>
      <vt:lpstr>PowerPoint Presentation</vt:lpstr>
      <vt:lpstr>What not to do</vt:lpstr>
      <vt:lpstr>PowerPoint Presentation</vt:lpstr>
      <vt:lpstr>PowerPoint Presentation</vt:lpstr>
      <vt:lpstr>PowerPoint Presentation</vt:lpstr>
      <vt:lpstr>PowerPoint Presentation</vt:lpstr>
      <vt:lpstr>Cervical SCS placement</vt:lpstr>
      <vt:lpstr>PowerPoint Presentation</vt:lpstr>
      <vt:lpstr>Cervical SCS</vt:lpstr>
      <vt:lpstr>PowerPoint Presentation</vt:lpstr>
      <vt:lpstr>Implant</vt:lpstr>
      <vt:lpstr>PowerPoint Presentation</vt:lpstr>
      <vt:lpstr>Options for cervical paddle placement</vt:lpstr>
      <vt:lpstr>Cervical SCS</vt:lpstr>
      <vt:lpstr>PowerPoint Presentation</vt:lpstr>
      <vt:lpstr>Cervical SCS case 2</vt:lpstr>
      <vt:lpstr>Cervical SCS Case 2</vt:lpstr>
      <vt:lpstr>Implant</vt:lpstr>
      <vt:lpstr>Case 2, continued</vt:lpstr>
      <vt:lpstr>PowerPoint Presentation</vt:lpstr>
      <vt:lpstr>PowerPoint Presentation</vt:lpstr>
      <vt:lpstr>Summary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Spinal Cord Stimulation: Techniques, Pearls, Pitfalls</dc:title>
  <cp:lastModifiedBy>Mogilner, Alon</cp:lastModifiedBy>
  <cp:revision>10</cp:revision>
  <dcterms:modified xsi:type="dcterms:W3CDTF">2020-05-07T18:19:18Z</dcterms:modified>
</cp:coreProperties>
</file>