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6" r:id="rId2"/>
    <p:sldId id="258" r:id="rId3"/>
    <p:sldId id="431" r:id="rId4"/>
    <p:sldId id="265" r:id="rId5"/>
    <p:sldId id="277" r:id="rId6"/>
    <p:sldId id="259" r:id="rId7"/>
    <p:sldId id="260" r:id="rId8"/>
    <p:sldId id="261" r:id="rId9"/>
    <p:sldId id="272" r:id="rId10"/>
    <p:sldId id="264" r:id="rId11"/>
    <p:sldId id="273" r:id="rId12"/>
    <p:sldId id="267" r:id="rId13"/>
    <p:sldId id="268" r:id="rId14"/>
    <p:sldId id="430" r:id="rId15"/>
    <p:sldId id="343" r:id="rId16"/>
    <p:sldId id="269" r:id="rId17"/>
    <p:sldId id="270" r:id="rId18"/>
    <p:sldId id="271" r:id="rId19"/>
    <p:sldId id="276" r:id="rId20"/>
    <p:sldId id="394" r:id="rId21"/>
    <p:sldId id="395" r:id="rId22"/>
    <p:sldId id="396" r:id="rId23"/>
    <p:sldId id="397" r:id="rId24"/>
    <p:sldId id="398" r:id="rId25"/>
    <p:sldId id="399" r:id="rId26"/>
    <p:sldId id="400" r:id="rId27"/>
    <p:sldId id="401" r:id="rId28"/>
    <p:sldId id="274" r:id="rId29"/>
    <p:sldId id="275" r:id="rId30"/>
  </p:sldIdLst>
  <p:sldSz cx="9144000" cy="6858000" type="screen4x3"/>
  <p:notesSz cx="6858000" cy="9144000"/>
  <p:defaultTextStyle>
    <a:defPPr>
      <a:defRPr lang="en-US"/>
    </a:defPPr>
    <a:lvl1pPr marL="0" algn="l" defTabSz="457131" rtl="0" eaLnBrk="1" latinLnBrk="0" hangingPunct="1">
      <a:defRPr sz="1800" kern="1200">
        <a:solidFill>
          <a:schemeClr val="tx1"/>
        </a:solidFill>
        <a:latin typeface="+mn-lt"/>
        <a:ea typeface="+mn-ea"/>
        <a:cs typeface="+mn-cs"/>
      </a:defRPr>
    </a:lvl1pPr>
    <a:lvl2pPr marL="457131" algn="l" defTabSz="457131" rtl="0" eaLnBrk="1" latinLnBrk="0" hangingPunct="1">
      <a:defRPr sz="1800" kern="1200">
        <a:solidFill>
          <a:schemeClr val="tx1"/>
        </a:solidFill>
        <a:latin typeface="+mn-lt"/>
        <a:ea typeface="+mn-ea"/>
        <a:cs typeface="+mn-cs"/>
      </a:defRPr>
    </a:lvl2pPr>
    <a:lvl3pPr marL="914263" algn="l" defTabSz="457131" rtl="0" eaLnBrk="1" latinLnBrk="0" hangingPunct="1">
      <a:defRPr sz="1800" kern="1200">
        <a:solidFill>
          <a:schemeClr val="tx1"/>
        </a:solidFill>
        <a:latin typeface="+mn-lt"/>
        <a:ea typeface="+mn-ea"/>
        <a:cs typeface="+mn-cs"/>
      </a:defRPr>
    </a:lvl3pPr>
    <a:lvl4pPr marL="1371395" algn="l" defTabSz="457131" rtl="0" eaLnBrk="1" latinLnBrk="0" hangingPunct="1">
      <a:defRPr sz="1800" kern="1200">
        <a:solidFill>
          <a:schemeClr val="tx1"/>
        </a:solidFill>
        <a:latin typeface="+mn-lt"/>
        <a:ea typeface="+mn-ea"/>
        <a:cs typeface="+mn-cs"/>
      </a:defRPr>
    </a:lvl4pPr>
    <a:lvl5pPr marL="1828527" algn="l" defTabSz="457131" rtl="0" eaLnBrk="1" latinLnBrk="0" hangingPunct="1">
      <a:defRPr sz="1800" kern="1200">
        <a:solidFill>
          <a:schemeClr val="tx1"/>
        </a:solidFill>
        <a:latin typeface="+mn-lt"/>
        <a:ea typeface="+mn-ea"/>
        <a:cs typeface="+mn-cs"/>
      </a:defRPr>
    </a:lvl5pPr>
    <a:lvl6pPr marL="2285658" algn="l" defTabSz="457131" rtl="0" eaLnBrk="1" latinLnBrk="0" hangingPunct="1">
      <a:defRPr sz="1800" kern="1200">
        <a:solidFill>
          <a:schemeClr val="tx1"/>
        </a:solidFill>
        <a:latin typeface="+mn-lt"/>
        <a:ea typeface="+mn-ea"/>
        <a:cs typeface="+mn-cs"/>
      </a:defRPr>
    </a:lvl6pPr>
    <a:lvl7pPr marL="2742789" algn="l" defTabSz="457131" rtl="0" eaLnBrk="1" latinLnBrk="0" hangingPunct="1">
      <a:defRPr sz="1800" kern="1200">
        <a:solidFill>
          <a:schemeClr val="tx1"/>
        </a:solidFill>
        <a:latin typeface="+mn-lt"/>
        <a:ea typeface="+mn-ea"/>
        <a:cs typeface="+mn-cs"/>
      </a:defRPr>
    </a:lvl7pPr>
    <a:lvl8pPr marL="3199920" algn="l" defTabSz="457131" rtl="0" eaLnBrk="1" latinLnBrk="0" hangingPunct="1">
      <a:defRPr sz="1800" kern="1200">
        <a:solidFill>
          <a:schemeClr val="tx1"/>
        </a:solidFill>
        <a:latin typeface="+mn-lt"/>
        <a:ea typeface="+mn-ea"/>
        <a:cs typeface="+mn-cs"/>
      </a:defRPr>
    </a:lvl8pPr>
    <a:lvl9pPr marL="3657051" algn="l" defTabSz="457131"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11"/>
    <p:restoredTop sz="94637"/>
  </p:normalViewPr>
  <p:slideViewPr>
    <p:cSldViewPr snapToGrid="0" snapToObjects="1">
      <p:cViewPr varScale="1">
        <p:scale>
          <a:sx n="108" d="100"/>
          <a:sy n="108" d="100"/>
        </p:scale>
        <p:origin x="1776"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70"/>
      <c:rAngAx val="1"/>
    </c:view3D>
    <c:floor>
      <c:thickness val="0"/>
      <c:spPr>
        <a:noFill/>
        <a:ln>
          <a:noFill/>
        </a:ln>
        <a:scene3d>
          <a:camera prst="orthographicFront"/>
          <a:lightRig rig="threePt" dir="t"/>
        </a:scene3d>
        <a:sp3d/>
      </c:spPr>
    </c:floor>
    <c:sideWall>
      <c:thickness val="0"/>
    </c:sideWall>
    <c:backWall>
      <c:thickness val="0"/>
    </c:backWall>
    <c:plotArea>
      <c:layout/>
      <c:bar3DChart>
        <c:barDir val="bar"/>
        <c:grouping val="clustered"/>
        <c:varyColors val="0"/>
        <c:ser>
          <c:idx val="0"/>
          <c:order val="0"/>
          <c:spPr>
            <a:scene3d>
              <a:camera prst="orthographicFront"/>
              <a:lightRig rig="threePt" dir="t"/>
            </a:scene3d>
            <a:sp3d/>
          </c:spPr>
          <c:invertIfNegative val="0"/>
          <c:dPt>
            <c:idx val="0"/>
            <c:invertIfNegative val="0"/>
            <c:bubble3D val="0"/>
            <c:spPr>
              <a:solidFill>
                <a:srgbClr val="7B0000"/>
              </a:solidFill>
              <a:scene3d>
                <a:camera prst="orthographicFront"/>
                <a:lightRig rig="threePt" dir="t"/>
              </a:scene3d>
              <a:sp3d/>
            </c:spPr>
            <c:extLst>
              <c:ext xmlns:c16="http://schemas.microsoft.com/office/drawing/2014/chart" uri="{C3380CC4-5D6E-409C-BE32-E72D297353CC}">
                <c16:uniqueId val="{00000001-B750-4CCB-9B8A-8E4D12E812A7}"/>
              </c:ext>
            </c:extLst>
          </c:dPt>
          <c:dPt>
            <c:idx val="1"/>
            <c:invertIfNegative val="0"/>
            <c:bubble3D val="0"/>
            <c:spPr>
              <a:solidFill>
                <a:srgbClr val="7B0000"/>
              </a:solidFill>
              <a:scene3d>
                <a:camera prst="orthographicFront"/>
                <a:lightRig rig="threePt" dir="t"/>
              </a:scene3d>
              <a:sp3d/>
            </c:spPr>
            <c:extLst>
              <c:ext xmlns:c16="http://schemas.microsoft.com/office/drawing/2014/chart" uri="{C3380CC4-5D6E-409C-BE32-E72D297353CC}">
                <c16:uniqueId val="{00000003-B750-4CCB-9B8A-8E4D12E812A7}"/>
              </c:ext>
            </c:extLst>
          </c:dPt>
          <c:dPt>
            <c:idx val="2"/>
            <c:invertIfNegative val="0"/>
            <c:bubble3D val="0"/>
            <c:spPr>
              <a:solidFill>
                <a:srgbClr val="6F8D37"/>
              </a:solidFill>
              <a:scene3d>
                <a:camera prst="orthographicFront"/>
                <a:lightRig rig="threePt" dir="t"/>
              </a:scene3d>
              <a:sp3d/>
            </c:spPr>
            <c:extLst>
              <c:ext xmlns:c16="http://schemas.microsoft.com/office/drawing/2014/chart" uri="{C3380CC4-5D6E-409C-BE32-E72D297353CC}">
                <c16:uniqueId val="{00000005-B750-4CCB-9B8A-8E4D12E812A7}"/>
              </c:ext>
            </c:extLst>
          </c:dPt>
          <c:dPt>
            <c:idx val="3"/>
            <c:invertIfNegative val="0"/>
            <c:bubble3D val="0"/>
            <c:spPr>
              <a:solidFill>
                <a:srgbClr val="6F8D37"/>
              </a:solidFill>
              <a:scene3d>
                <a:camera prst="orthographicFront"/>
                <a:lightRig rig="threePt" dir="t"/>
              </a:scene3d>
              <a:sp3d/>
            </c:spPr>
            <c:extLst>
              <c:ext xmlns:c16="http://schemas.microsoft.com/office/drawing/2014/chart" uri="{C3380CC4-5D6E-409C-BE32-E72D297353CC}">
                <c16:uniqueId val="{00000007-B750-4CCB-9B8A-8E4D12E812A7}"/>
              </c:ext>
            </c:extLst>
          </c:dPt>
          <c:dPt>
            <c:idx val="4"/>
            <c:invertIfNegative val="0"/>
            <c:bubble3D val="0"/>
            <c:spPr>
              <a:solidFill>
                <a:schemeClr val="tx1">
                  <a:lumMod val="65000"/>
                  <a:lumOff val="35000"/>
                </a:schemeClr>
              </a:solidFill>
              <a:scene3d>
                <a:camera prst="orthographicFront"/>
                <a:lightRig rig="threePt" dir="t"/>
              </a:scene3d>
              <a:sp3d/>
            </c:spPr>
            <c:extLst>
              <c:ext xmlns:c16="http://schemas.microsoft.com/office/drawing/2014/chart" uri="{C3380CC4-5D6E-409C-BE32-E72D297353CC}">
                <c16:uniqueId val="{00000009-B750-4CCB-9B8A-8E4D12E812A7}"/>
              </c:ext>
            </c:extLst>
          </c:dPt>
          <c:val>
            <c:numRef>
              <c:f>Sheet1!$B$11:$B$15</c:f>
              <c:numCache>
                <c:formatCode>0%</c:formatCode>
                <c:ptCount val="5"/>
                <c:pt idx="0">
                  <c:v>0.3</c:v>
                </c:pt>
                <c:pt idx="1">
                  <c:v>0.5</c:v>
                </c:pt>
                <c:pt idx="2">
                  <c:v>0.7</c:v>
                </c:pt>
                <c:pt idx="3">
                  <c:v>0.7</c:v>
                </c:pt>
                <c:pt idx="4">
                  <c:v>0.1</c:v>
                </c:pt>
              </c:numCache>
            </c:numRef>
          </c:val>
          <c:extLst>
            <c:ext xmlns:c16="http://schemas.microsoft.com/office/drawing/2014/chart" uri="{C3380CC4-5D6E-409C-BE32-E72D297353CC}">
              <c16:uniqueId val="{0000000A-B750-4CCB-9B8A-8E4D12E812A7}"/>
            </c:ext>
          </c:extLst>
        </c:ser>
        <c:dLbls>
          <c:showLegendKey val="0"/>
          <c:showVal val="0"/>
          <c:showCatName val="0"/>
          <c:showSerName val="0"/>
          <c:showPercent val="0"/>
          <c:showBubbleSize val="0"/>
        </c:dLbls>
        <c:gapWidth val="150"/>
        <c:shape val="cylinder"/>
        <c:axId val="-2144174952"/>
        <c:axId val="-2144177880"/>
        <c:axId val="0"/>
      </c:bar3DChart>
      <c:catAx>
        <c:axId val="-2144174952"/>
        <c:scaling>
          <c:orientation val="minMax"/>
        </c:scaling>
        <c:delete val="1"/>
        <c:axPos val="l"/>
        <c:majorTickMark val="out"/>
        <c:minorTickMark val="none"/>
        <c:tickLblPos val="nextTo"/>
        <c:crossAx val="-2144177880"/>
        <c:crosses val="autoZero"/>
        <c:auto val="1"/>
        <c:lblAlgn val="ctr"/>
        <c:lblOffset val="100"/>
        <c:noMultiLvlLbl val="0"/>
      </c:catAx>
      <c:valAx>
        <c:axId val="-2144177880"/>
        <c:scaling>
          <c:orientation val="minMax"/>
        </c:scaling>
        <c:delete val="0"/>
        <c:axPos val="b"/>
        <c:numFmt formatCode="0%" sourceLinked="1"/>
        <c:majorTickMark val="out"/>
        <c:minorTickMark val="none"/>
        <c:tickLblPos val="nextTo"/>
        <c:txPr>
          <a:bodyPr/>
          <a:lstStyle/>
          <a:p>
            <a:pPr>
              <a:defRPr sz="2000"/>
            </a:pPr>
            <a:endParaRPr lang="en-US"/>
          </a:p>
        </c:txPr>
        <c:crossAx val="-2144174952"/>
        <c:crosses val="autoZero"/>
        <c:crossBetween val="between"/>
      </c:valAx>
    </c:plotArea>
    <c:plotVisOnly val="1"/>
    <c:dispBlanksAs val="gap"/>
    <c:showDLblsOverMax val="0"/>
  </c:chart>
  <c:spPr>
    <a:effectLst>
      <a:glow rad="101600">
        <a:schemeClr val="tx1">
          <a:alpha val="75000"/>
        </a:schemeClr>
      </a:glow>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C94787-0069-054C-AEA1-A1AB56085781}" type="datetimeFigureOut">
              <a:rPr lang="en-US" smtClean="0"/>
              <a:t>9/25/19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5B82FA8-727E-4B4B-A72D-4C76C4707F54}" type="slidenum">
              <a:rPr lang="en-US" smtClean="0"/>
              <a:t>‹#›</a:t>
            </a:fld>
            <a:endParaRPr lang="en-US"/>
          </a:p>
        </p:txBody>
      </p:sp>
    </p:spTree>
    <p:extLst>
      <p:ext uri="{BB962C8B-B14F-4D97-AF65-F5344CB8AC3E}">
        <p14:creationId xmlns:p14="http://schemas.microsoft.com/office/powerpoint/2010/main" val="321587537"/>
      </p:ext>
    </p:extLst>
  </p:cSld>
  <p:clrMap bg1="lt1" tx1="dk1" bg2="lt2" tx2="dk2" accent1="accent1" accent2="accent2" accent3="accent3" accent4="accent4" accent5="accent5" accent6="accent6" hlink="hlink" folHlink="folHlink"/>
  <p:notesStyle>
    <a:lvl1pPr marL="0" algn="l" defTabSz="457131" rtl="0" eaLnBrk="1" latinLnBrk="0" hangingPunct="1">
      <a:defRPr sz="1200" kern="1200">
        <a:solidFill>
          <a:schemeClr val="tx1"/>
        </a:solidFill>
        <a:latin typeface="+mn-lt"/>
        <a:ea typeface="+mn-ea"/>
        <a:cs typeface="+mn-cs"/>
      </a:defRPr>
    </a:lvl1pPr>
    <a:lvl2pPr marL="457131" algn="l" defTabSz="457131" rtl="0" eaLnBrk="1" latinLnBrk="0" hangingPunct="1">
      <a:defRPr sz="1200" kern="1200">
        <a:solidFill>
          <a:schemeClr val="tx1"/>
        </a:solidFill>
        <a:latin typeface="+mn-lt"/>
        <a:ea typeface="+mn-ea"/>
        <a:cs typeface="+mn-cs"/>
      </a:defRPr>
    </a:lvl2pPr>
    <a:lvl3pPr marL="914263" algn="l" defTabSz="457131" rtl="0" eaLnBrk="1" latinLnBrk="0" hangingPunct="1">
      <a:defRPr sz="1200" kern="1200">
        <a:solidFill>
          <a:schemeClr val="tx1"/>
        </a:solidFill>
        <a:latin typeface="+mn-lt"/>
        <a:ea typeface="+mn-ea"/>
        <a:cs typeface="+mn-cs"/>
      </a:defRPr>
    </a:lvl3pPr>
    <a:lvl4pPr marL="1371395" algn="l" defTabSz="457131" rtl="0" eaLnBrk="1" latinLnBrk="0" hangingPunct="1">
      <a:defRPr sz="1200" kern="1200">
        <a:solidFill>
          <a:schemeClr val="tx1"/>
        </a:solidFill>
        <a:latin typeface="+mn-lt"/>
        <a:ea typeface="+mn-ea"/>
        <a:cs typeface="+mn-cs"/>
      </a:defRPr>
    </a:lvl4pPr>
    <a:lvl5pPr marL="1828527" algn="l" defTabSz="457131" rtl="0" eaLnBrk="1" latinLnBrk="0" hangingPunct="1">
      <a:defRPr sz="1200" kern="1200">
        <a:solidFill>
          <a:schemeClr val="tx1"/>
        </a:solidFill>
        <a:latin typeface="+mn-lt"/>
        <a:ea typeface="+mn-ea"/>
        <a:cs typeface="+mn-cs"/>
      </a:defRPr>
    </a:lvl5pPr>
    <a:lvl6pPr marL="2285658" algn="l" defTabSz="457131" rtl="0" eaLnBrk="1" latinLnBrk="0" hangingPunct="1">
      <a:defRPr sz="1200" kern="1200">
        <a:solidFill>
          <a:schemeClr val="tx1"/>
        </a:solidFill>
        <a:latin typeface="+mn-lt"/>
        <a:ea typeface="+mn-ea"/>
        <a:cs typeface="+mn-cs"/>
      </a:defRPr>
    </a:lvl6pPr>
    <a:lvl7pPr marL="2742789" algn="l" defTabSz="457131" rtl="0" eaLnBrk="1" latinLnBrk="0" hangingPunct="1">
      <a:defRPr sz="1200" kern="1200">
        <a:solidFill>
          <a:schemeClr val="tx1"/>
        </a:solidFill>
        <a:latin typeface="+mn-lt"/>
        <a:ea typeface="+mn-ea"/>
        <a:cs typeface="+mn-cs"/>
      </a:defRPr>
    </a:lvl7pPr>
    <a:lvl8pPr marL="3199920" algn="l" defTabSz="457131" rtl="0" eaLnBrk="1" latinLnBrk="0" hangingPunct="1">
      <a:defRPr sz="1200" kern="1200">
        <a:solidFill>
          <a:schemeClr val="tx1"/>
        </a:solidFill>
        <a:latin typeface="+mn-lt"/>
        <a:ea typeface="+mn-ea"/>
        <a:cs typeface="+mn-cs"/>
      </a:defRPr>
    </a:lvl8pPr>
    <a:lvl9pPr marL="3657051" algn="l" defTabSz="45713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aseline="0" dirty="0"/>
              <a:t>Unfortunately, our current methods of seizure localization doesn’t seem to be serving us well.  If we look at outcomes of different types of surgical procedures, we see that procedures that are guided by brain anatomy or structural abnormalities have very good outcomes.  However, most of the cases we deal with are </a:t>
            </a:r>
            <a:r>
              <a:rPr lang="en-US" baseline="0" dirty="0" err="1"/>
              <a:t>nonlesional</a:t>
            </a:r>
            <a:r>
              <a:rPr lang="en-US" baseline="0" dirty="0"/>
              <a:t> and neocortical, meaning that they don’t involve the mesial temporal lobe, and there are no structural lesions to use as a guide.  But when we have to rely on EEG, the outcomes are not so good – which just reinforces the point that we really don’t know how to localize seizures using EEG recordings.</a:t>
            </a:r>
          </a:p>
        </p:txBody>
      </p:sp>
      <p:sp>
        <p:nvSpPr>
          <p:cNvPr id="4" name="Slide Number Placeholder 3"/>
          <p:cNvSpPr>
            <a:spLocks noGrp="1"/>
          </p:cNvSpPr>
          <p:nvPr>
            <p:ph type="sldNum" sz="quarter" idx="10"/>
          </p:nvPr>
        </p:nvSpPr>
        <p:spPr/>
        <p:txBody>
          <a:bodyPr/>
          <a:lstStyle/>
          <a:p>
            <a:fld id="{D4211C28-BAC0-0444-BE0E-2F190BCB6A49}" type="slidenum">
              <a:rPr lang="en-US" smtClean="0"/>
              <a:t>2</a:t>
            </a:fld>
            <a:endParaRPr lang="en-US"/>
          </a:p>
        </p:txBody>
      </p:sp>
    </p:spTree>
    <p:extLst>
      <p:ext uri="{BB962C8B-B14F-4D97-AF65-F5344CB8AC3E}">
        <p14:creationId xmlns:p14="http://schemas.microsoft.com/office/powerpoint/2010/main" val="108089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68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About 1 million persons in the United States have medically uncontrolled seizures but only 220,000 are evaluated at Level 4 Comprehensive Epilepsy Centers each year. That means that 78% are not referred. Once referred, only about 3000 patients have an epilepsy surgery, either because they are not candidates for an epilepsy surgery or because they decline. The other 98% of patients are in need of a new treatment option. For many of these patients, neuromodulation could be a good option. </a:t>
            </a:r>
          </a:p>
        </p:txBody>
      </p:sp>
      <p:sp>
        <p:nvSpPr>
          <p:cNvPr id="71683" name="Slide Number Placeholder 3"/>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defRPr>
            </a:lvl1pPr>
            <a:lvl2pPr marL="729057" indent="-280406">
              <a:defRPr sz="1200">
                <a:solidFill>
                  <a:schemeClr val="tx1"/>
                </a:solidFill>
                <a:latin typeface="Calibri" charset="0"/>
                <a:ea typeface="ＭＳ Ｐゴシック" charset="0"/>
              </a:defRPr>
            </a:lvl2pPr>
            <a:lvl3pPr marL="1121626" indent="-224325">
              <a:defRPr sz="1200">
                <a:solidFill>
                  <a:schemeClr val="tx1"/>
                </a:solidFill>
                <a:latin typeface="Calibri" charset="0"/>
                <a:ea typeface="ＭＳ Ｐゴシック" charset="0"/>
              </a:defRPr>
            </a:lvl3pPr>
            <a:lvl4pPr marL="1570276" indent="-224325">
              <a:defRPr sz="1200">
                <a:solidFill>
                  <a:schemeClr val="tx1"/>
                </a:solidFill>
                <a:latin typeface="Calibri" charset="0"/>
                <a:ea typeface="ＭＳ Ｐゴシック" charset="0"/>
              </a:defRPr>
            </a:lvl4pPr>
            <a:lvl5pPr marL="2018927" indent="-224325">
              <a:defRPr sz="1200">
                <a:solidFill>
                  <a:schemeClr val="tx1"/>
                </a:solidFill>
                <a:latin typeface="Calibri" charset="0"/>
                <a:ea typeface="ＭＳ Ｐゴシック" charset="0"/>
              </a:defRPr>
            </a:lvl5pPr>
            <a:lvl6pPr marL="2467577" indent="-224325" eaLnBrk="0" fontAlgn="base" hangingPunct="0">
              <a:spcBef>
                <a:spcPct val="30000"/>
              </a:spcBef>
              <a:spcAft>
                <a:spcPct val="0"/>
              </a:spcAft>
              <a:defRPr sz="1200">
                <a:solidFill>
                  <a:schemeClr val="tx1"/>
                </a:solidFill>
                <a:latin typeface="Calibri" charset="0"/>
                <a:ea typeface="ＭＳ Ｐゴシック" charset="0"/>
              </a:defRPr>
            </a:lvl6pPr>
            <a:lvl7pPr marL="2916227" indent="-224325" eaLnBrk="0" fontAlgn="base" hangingPunct="0">
              <a:spcBef>
                <a:spcPct val="30000"/>
              </a:spcBef>
              <a:spcAft>
                <a:spcPct val="0"/>
              </a:spcAft>
              <a:defRPr sz="1200">
                <a:solidFill>
                  <a:schemeClr val="tx1"/>
                </a:solidFill>
                <a:latin typeface="Calibri" charset="0"/>
                <a:ea typeface="ＭＳ Ｐゴシック" charset="0"/>
              </a:defRPr>
            </a:lvl7pPr>
            <a:lvl8pPr marL="3364878" indent="-224325" eaLnBrk="0" fontAlgn="base" hangingPunct="0">
              <a:spcBef>
                <a:spcPct val="30000"/>
              </a:spcBef>
              <a:spcAft>
                <a:spcPct val="0"/>
              </a:spcAft>
              <a:defRPr sz="1200">
                <a:solidFill>
                  <a:schemeClr val="tx1"/>
                </a:solidFill>
                <a:latin typeface="Calibri" charset="0"/>
                <a:ea typeface="ＭＳ Ｐゴシック" charset="0"/>
              </a:defRPr>
            </a:lvl8pPr>
            <a:lvl9pPr marL="3813528" indent="-224325" eaLnBrk="0" fontAlgn="base" hangingPunct="0">
              <a:spcBef>
                <a:spcPct val="30000"/>
              </a:spcBef>
              <a:spcAft>
                <a:spcPct val="0"/>
              </a:spcAft>
              <a:defRPr sz="1200">
                <a:solidFill>
                  <a:schemeClr val="tx1"/>
                </a:solidFill>
                <a:latin typeface="Calibri" charset="0"/>
                <a:ea typeface="ＭＳ Ｐゴシック" charset="0"/>
              </a:defRPr>
            </a:lvl9pPr>
          </a:lstStyle>
          <a:p>
            <a:fld id="{73DE66EE-6FF6-6146-9A1F-EAE2056902EE}" type="slidenum">
              <a:rPr lang="en-US"/>
              <a:pPr/>
              <a:t>3</a:t>
            </a:fld>
            <a:endParaRPr lang="en-US"/>
          </a:p>
        </p:txBody>
      </p:sp>
    </p:spTree>
    <p:extLst>
      <p:ext uri="{BB962C8B-B14F-4D97-AF65-F5344CB8AC3E}">
        <p14:creationId xmlns:p14="http://schemas.microsoft.com/office/powerpoint/2010/main" val="929367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2" name="Date Placeholder 1"/>
          <p:cNvSpPr>
            <a:spLocks noGrp="1"/>
          </p:cNvSpPr>
          <p:nvPr>
            <p:ph type="dt" idx="10"/>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355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Calibri" charset="0"/>
              </a:rPr>
              <a:t>To conclude … while seizure freedom rates with laser ablation appear to be lower than the seizure freedom rates achieved with an open resection, laser ablation can be considered a less invasive option with a shorter length of stay for patients with refractory MTLE.</a:t>
            </a:r>
          </a:p>
          <a:p>
            <a:pPr>
              <a:spcBef>
                <a:spcPct val="0"/>
              </a:spcBef>
            </a:pPr>
            <a:endParaRPr lang="en-US">
              <a:latin typeface="Calibri" charset="0"/>
            </a:endParaRPr>
          </a:p>
          <a:p>
            <a:pPr>
              <a:spcBef>
                <a:spcPct val="0"/>
              </a:spcBef>
            </a:pPr>
            <a:r>
              <a:rPr lang="en-US">
                <a:latin typeface="Calibri" charset="0"/>
              </a:rPr>
              <a:t>Laser ablation may be a reasonable first-line treatment option for drug-resistant mesial temporal lobe epilepsy with repeat ablations and/or open resection as a viable option for patients who fail to achieve seizure freedom. </a:t>
            </a:r>
          </a:p>
          <a:p>
            <a:pPr>
              <a:spcBef>
                <a:spcPct val="0"/>
              </a:spcBef>
            </a:pPr>
            <a:endParaRPr lang="en-US">
              <a:latin typeface="Calibri" charset="0"/>
            </a:endParaRPr>
          </a:p>
          <a:p>
            <a:pPr>
              <a:spcBef>
                <a:spcPct val="0"/>
              </a:spcBef>
            </a:pPr>
            <a:r>
              <a:rPr lang="en-US">
                <a:latin typeface="Calibri" charset="0"/>
              </a:rPr>
              <a:t>Prospective trials and larger studies </a:t>
            </a:r>
            <a:r>
              <a:rPr lang="mr-IN">
                <a:latin typeface="Mangal" charset="0"/>
              </a:rPr>
              <a:t>–</a:t>
            </a:r>
            <a:r>
              <a:rPr lang="en-US">
                <a:latin typeface="Calibri" charset="0"/>
              </a:rPr>
              <a:t> such as the SLATE trial which we are participating in </a:t>
            </a:r>
            <a:r>
              <a:rPr lang="mr-IN">
                <a:latin typeface="Mangal" charset="0"/>
              </a:rPr>
              <a:t>–</a:t>
            </a:r>
            <a:r>
              <a:rPr lang="en-US">
                <a:latin typeface="Calibri" charset="0"/>
              </a:rPr>
              <a:t> are warranted to further optimize ablation volumes and targets as well as patient selection. </a:t>
            </a:r>
          </a:p>
        </p:txBody>
      </p:sp>
      <p:sp>
        <p:nvSpPr>
          <p:cNvPr id="2355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pPr>
            <a:fld id="{6B08656D-8260-FC44-9707-5AB8758943ED}" type="slidenum">
              <a:rPr lang="en-US">
                <a:latin typeface="Calibri" charset="0"/>
              </a:rPr>
              <a:pPr fontAlgn="base">
                <a:spcBef>
                  <a:spcPct val="0"/>
                </a:spcBef>
                <a:spcAft>
                  <a:spcPct val="0"/>
                </a:spcAft>
              </a:pPr>
              <a:t>10</a:t>
            </a:fld>
            <a:endParaRPr lang="en-US">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355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Calibri" charset="0"/>
              </a:rPr>
              <a:t>To conclude … while seizure freedom rates with laser ablation appear to be lower than the seizure freedom rates achieved with an open resection, laser ablation can be considered a less invasive option with a shorter length of stay for patients with refractory MTLE.</a:t>
            </a:r>
          </a:p>
          <a:p>
            <a:pPr>
              <a:spcBef>
                <a:spcPct val="0"/>
              </a:spcBef>
            </a:pPr>
            <a:endParaRPr lang="en-US">
              <a:latin typeface="Calibri" charset="0"/>
            </a:endParaRPr>
          </a:p>
          <a:p>
            <a:pPr>
              <a:spcBef>
                <a:spcPct val="0"/>
              </a:spcBef>
            </a:pPr>
            <a:r>
              <a:rPr lang="en-US">
                <a:latin typeface="Calibri" charset="0"/>
              </a:rPr>
              <a:t>Laser ablation may be a reasonable first-line treatment option for drug-resistant mesial temporal lobe epilepsy with repeat ablations and/or open resection as a viable option for patients who fail to achieve seizure freedom. </a:t>
            </a:r>
          </a:p>
          <a:p>
            <a:pPr>
              <a:spcBef>
                <a:spcPct val="0"/>
              </a:spcBef>
            </a:pPr>
            <a:endParaRPr lang="en-US">
              <a:latin typeface="Calibri" charset="0"/>
            </a:endParaRPr>
          </a:p>
          <a:p>
            <a:pPr>
              <a:spcBef>
                <a:spcPct val="0"/>
              </a:spcBef>
            </a:pPr>
            <a:r>
              <a:rPr lang="en-US">
                <a:latin typeface="Calibri" charset="0"/>
              </a:rPr>
              <a:t>Prospective trials and larger studies </a:t>
            </a:r>
            <a:r>
              <a:rPr lang="mr-IN">
                <a:latin typeface="Mangal" charset="0"/>
              </a:rPr>
              <a:t>–</a:t>
            </a:r>
            <a:r>
              <a:rPr lang="en-US">
                <a:latin typeface="Calibri" charset="0"/>
              </a:rPr>
              <a:t> such as the SLATE trial which we are participating in </a:t>
            </a:r>
            <a:r>
              <a:rPr lang="mr-IN">
                <a:latin typeface="Mangal" charset="0"/>
              </a:rPr>
              <a:t>–</a:t>
            </a:r>
            <a:r>
              <a:rPr lang="en-US">
                <a:latin typeface="Calibri" charset="0"/>
              </a:rPr>
              <a:t> are warranted to further optimize ablation volumes and targets as well as patient selection. </a:t>
            </a:r>
          </a:p>
        </p:txBody>
      </p:sp>
      <p:sp>
        <p:nvSpPr>
          <p:cNvPr id="2355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pPr>
            <a:fld id="{6B08656D-8260-FC44-9707-5AB8758943ED}" type="slidenum">
              <a:rPr lang="en-US">
                <a:latin typeface="Calibri" charset="0"/>
              </a:rPr>
              <a:pPr fontAlgn="base">
                <a:spcBef>
                  <a:spcPct val="0"/>
                </a:spcBef>
                <a:spcAft>
                  <a:spcPct val="0"/>
                </a:spcAft>
              </a:pPr>
              <a:t>11</a:t>
            </a:fld>
            <a:endParaRPr lang="en-US">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8348BC-BB3F-9E46-B902-B2658D5B3CA2}" type="slidenum">
              <a:rPr lang="en-US"/>
              <a:pPr/>
              <a:t>14</a:t>
            </a:fld>
            <a:endParaRPr lang="en-US"/>
          </a:p>
        </p:txBody>
      </p:sp>
      <p:sp>
        <p:nvSpPr>
          <p:cNvPr id="2007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00707" name="Rectangle 3"/>
          <p:cNvSpPr>
            <a:spLocks noGrp="1" noChangeArrowheads="1"/>
          </p:cNvSpPr>
          <p:nvPr>
            <p:ph type="body" idx="1"/>
          </p:nvPr>
        </p:nvSpPr>
        <p:spPr/>
        <p:txBody>
          <a:bodyPr/>
          <a:lstStyle/>
          <a:p>
            <a:r>
              <a:rPr lang="en-US">
                <a:solidFill>
                  <a:srgbClr val="FFFF00"/>
                </a:solidFill>
              </a:rPr>
              <a:t>Device</a:t>
            </a:r>
            <a:r>
              <a:rPr lang="en-US">
                <a:solidFill>
                  <a:srgbClr val="FFFF00"/>
                </a:solidFill>
                <a:effectLst>
                  <a:outerShdw blurRad="38100" dist="38100" dir="2700000" algn="tl">
                    <a:srgbClr val="DDDDDD"/>
                  </a:outerShdw>
                </a:effectLst>
              </a:rPr>
              <a:t> and stimulation well tolerated</a:t>
            </a:r>
          </a:p>
          <a:p>
            <a:r>
              <a:rPr lang="en-US">
                <a:solidFill>
                  <a:srgbClr val="FFFF00"/>
                </a:solidFill>
                <a:effectLst>
                  <a:outerShdw blurRad="38100" dist="38100" dir="2700000" algn="tl">
                    <a:srgbClr val="DDDDDD"/>
                  </a:outerShdw>
                </a:effectLst>
              </a:rPr>
              <a:t>Chronic responsive stimulation therapy safe</a:t>
            </a:r>
          </a:p>
          <a:p>
            <a:r>
              <a:rPr lang="en-US">
                <a:solidFill>
                  <a:srgbClr val="FFFF00"/>
                </a:solidFill>
                <a:effectLst>
                  <a:outerShdw blurRad="38100" dist="38100" dir="2700000" algn="tl">
                    <a:srgbClr val="DDDDDD"/>
                  </a:outerShdw>
                </a:effectLst>
              </a:rPr>
              <a:t>Stimulation should occur </a:t>
            </a:r>
            <a:r>
              <a:rPr lang="en-US" u="sng">
                <a:solidFill>
                  <a:srgbClr val="FFFF00"/>
                </a:solidFill>
                <a:effectLst>
                  <a:outerShdw blurRad="38100" dist="38100" dir="2700000" algn="tl">
                    <a:srgbClr val="DDDDDD"/>
                  </a:outerShdw>
                </a:effectLst>
              </a:rPr>
              <a:t>early</a:t>
            </a:r>
            <a:r>
              <a:rPr lang="en-US">
                <a:solidFill>
                  <a:srgbClr val="FFFF00"/>
                </a:solidFill>
                <a:effectLst>
                  <a:outerShdw blurRad="38100" dist="38100" dir="2700000" algn="tl">
                    <a:srgbClr val="DDDDDD"/>
                  </a:outerShdw>
                </a:effectLst>
              </a:rPr>
              <a:t> in the electrographic event</a:t>
            </a:r>
          </a:p>
          <a:p>
            <a:r>
              <a:rPr lang="en-US">
                <a:solidFill>
                  <a:srgbClr val="FFFF00"/>
                </a:solidFill>
                <a:effectLst>
                  <a:outerShdw blurRad="38100" dist="38100" dir="2700000" algn="tl">
                    <a:srgbClr val="DDDDDD"/>
                  </a:outerShdw>
                </a:effectLst>
              </a:rPr>
              <a:t>Electrodes should be placed to capture the </a:t>
            </a:r>
            <a:r>
              <a:rPr lang="en-US" i="1">
                <a:solidFill>
                  <a:srgbClr val="FFFF00"/>
                </a:solidFill>
                <a:effectLst>
                  <a:outerShdw blurRad="38100" dist="38100" dir="2700000" algn="tl">
                    <a:srgbClr val="DDDDDD"/>
                  </a:outerShdw>
                </a:effectLst>
              </a:rPr>
              <a:t>earliest</a:t>
            </a:r>
            <a:r>
              <a:rPr lang="en-US">
                <a:solidFill>
                  <a:srgbClr val="FFFF00"/>
                </a:solidFill>
                <a:effectLst>
                  <a:outerShdw blurRad="38100" dist="38100" dir="2700000" algn="tl">
                    <a:srgbClr val="DDDDDD"/>
                  </a:outerShdw>
                </a:effectLst>
              </a:rPr>
              <a:t> electrographic onset</a:t>
            </a:r>
          </a:p>
          <a:p>
            <a:r>
              <a:rPr lang="en-US" u="sng">
                <a:solidFill>
                  <a:srgbClr val="FFFF00"/>
                </a:solidFill>
                <a:effectLst>
                  <a:outerShdw blurRad="38100" dist="38100" dir="2700000" algn="tl">
                    <a:srgbClr val="DDDDDD"/>
                  </a:outerShdw>
                </a:effectLst>
              </a:rPr>
              <a:t>Multiple</a:t>
            </a:r>
            <a:r>
              <a:rPr lang="en-US">
                <a:solidFill>
                  <a:srgbClr val="FFFF00"/>
                </a:solidFill>
                <a:effectLst>
                  <a:outerShdw blurRad="38100" dist="38100" dir="2700000" algn="tl">
                    <a:srgbClr val="DDDDDD"/>
                  </a:outerShdw>
                </a:effectLst>
              </a:rPr>
              <a:t> electrodes in the vicinity of the seizure onset should be used for delivery of responsive stimulation</a:t>
            </a:r>
          </a:p>
          <a:p>
            <a:r>
              <a:rPr lang="en-US" u="sng">
                <a:solidFill>
                  <a:srgbClr val="FFFF00"/>
                </a:solidFill>
                <a:effectLst>
                  <a:outerShdw blurRad="38100" dist="38100" dir="2700000" algn="tl">
                    <a:srgbClr val="DDDDDD"/>
                  </a:outerShdw>
                </a:effectLst>
              </a:rPr>
              <a:t>Frequent</a:t>
            </a:r>
            <a:r>
              <a:rPr lang="en-US">
                <a:solidFill>
                  <a:srgbClr val="FFFF00"/>
                </a:solidFill>
                <a:effectLst>
                  <a:outerShdw blurRad="38100" dist="38100" dir="2700000" algn="tl">
                    <a:srgbClr val="DDDDDD"/>
                  </a:outerShdw>
                </a:effectLst>
              </a:rPr>
              <a:t> responsive stimulation may be necessary to suppress clinical seizures</a:t>
            </a:r>
          </a:p>
          <a:p>
            <a:endParaRPr lang="en-US"/>
          </a:p>
        </p:txBody>
      </p:sp>
    </p:spTree>
    <p:extLst>
      <p:ext uri="{BB962C8B-B14F-4D97-AF65-F5344CB8AC3E}">
        <p14:creationId xmlns:p14="http://schemas.microsoft.com/office/powerpoint/2010/main" val="757345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The RNS System is approved to treat patients who are 18 years of age or older, have not responded adequately to two or more antiepileptic medications and have disabling partial onset seizures that arise from one or two foci. </a:t>
            </a:r>
          </a:p>
          <a:p>
            <a:endParaRPr lang="en-US">
              <a:latin typeface="Calibri" charset="0"/>
            </a:endParaRPr>
          </a:p>
          <a:p>
            <a:r>
              <a:rPr lang="en-US">
                <a:latin typeface="Calibri" charset="0"/>
              </a:rPr>
              <a:t>Patients commonly treated with the RNS System include those with:</a:t>
            </a:r>
          </a:p>
          <a:p>
            <a:endParaRPr lang="en-US">
              <a:latin typeface="Calibri" charset="0"/>
            </a:endParaRPr>
          </a:p>
          <a:p>
            <a:r>
              <a:rPr lang="en-US">
                <a:latin typeface="Calibri" charset="0"/>
              </a:rPr>
              <a:t>--Bilateral mesial temporal seizure onsets or unilateral mesial temporal onsets with risks to language or to memory with resection.</a:t>
            </a:r>
          </a:p>
          <a:p>
            <a:r>
              <a:rPr lang="en-US">
                <a:latin typeface="Calibri" charset="0"/>
              </a:rPr>
              <a:t>--Patients whose seizure arise in eloquent (functional) cortex and who would be at risk for neurological deficits </a:t>
            </a:r>
          </a:p>
          <a:p>
            <a:r>
              <a:rPr lang="en-US">
                <a:latin typeface="Calibri" charset="0"/>
              </a:rPr>
              <a:t>--Suboptimal response to VNS or epilepsy surgery– about 30 percent of the patients in the RNS System clinical trials had already been treated with a VNS and a similar percentage had already been treated by an epilepsy resective surgery. These patients did as well as those who had not been treated with VNS or surgery</a:t>
            </a:r>
          </a:p>
        </p:txBody>
      </p:sp>
      <p:sp>
        <p:nvSpPr>
          <p:cNvPr id="28675" name="Slide Number Placeholder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defRPr>
            </a:lvl1pPr>
            <a:lvl2pPr marL="729057" indent="-280406">
              <a:defRPr sz="1200">
                <a:solidFill>
                  <a:schemeClr val="tx1"/>
                </a:solidFill>
                <a:latin typeface="Calibri" charset="0"/>
                <a:ea typeface="ＭＳ Ｐゴシック" charset="0"/>
              </a:defRPr>
            </a:lvl2pPr>
            <a:lvl3pPr marL="1121626" indent="-224325">
              <a:defRPr sz="1200">
                <a:solidFill>
                  <a:schemeClr val="tx1"/>
                </a:solidFill>
                <a:latin typeface="Calibri" charset="0"/>
                <a:ea typeface="ＭＳ Ｐゴシック" charset="0"/>
              </a:defRPr>
            </a:lvl3pPr>
            <a:lvl4pPr marL="1570276" indent="-224325">
              <a:defRPr sz="1200">
                <a:solidFill>
                  <a:schemeClr val="tx1"/>
                </a:solidFill>
                <a:latin typeface="Calibri" charset="0"/>
                <a:ea typeface="ＭＳ Ｐゴシック" charset="0"/>
              </a:defRPr>
            </a:lvl4pPr>
            <a:lvl5pPr marL="2018927" indent="-224325">
              <a:defRPr sz="1200">
                <a:solidFill>
                  <a:schemeClr val="tx1"/>
                </a:solidFill>
                <a:latin typeface="Calibri" charset="0"/>
                <a:ea typeface="ＭＳ Ｐゴシック" charset="0"/>
              </a:defRPr>
            </a:lvl5pPr>
            <a:lvl6pPr marL="2467577" indent="-224325" eaLnBrk="0" fontAlgn="base" hangingPunct="0">
              <a:spcBef>
                <a:spcPct val="30000"/>
              </a:spcBef>
              <a:spcAft>
                <a:spcPct val="0"/>
              </a:spcAft>
              <a:defRPr sz="1200">
                <a:solidFill>
                  <a:schemeClr val="tx1"/>
                </a:solidFill>
                <a:latin typeface="Calibri" charset="0"/>
                <a:ea typeface="ＭＳ Ｐゴシック" charset="0"/>
              </a:defRPr>
            </a:lvl6pPr>
            <a:lvl7pPr marL="2916227" indent="-224325" eaLnBrk="0" fontAlgn="base" hangingPunct="0">
              <a:spcBef>
                <a:spcPct val="30000"/>
              </a:spcBef>
              <a:spcAft>
                <a:spcPct val="0"/>
              </a:spcAft>
              <a:defRPr sz="1200">
                <a:solidFill>
                  <a:schemeClr val="tx1"/>
                </a:solidFill>
                <a:latin typeface="Calibri" charset="0"/>
                <a:ea typeface="ＭＳ Ｐゴシック" charset="0"/>
              </a:defRPr>
            </a:lvl7pPr>
            <a:lvl8pPr marL="3364878" indent="-224325" eaLnBrk="0" fontAlgn="base" hangingPunct="0">
              <a:spcBef>
                <a:spcPct val="30000"/>
              </a:spcBef>
              <a:spcAft>
                <a:spcPct val="0"/>
              </a:spcAft>
              <a:defRPr sz="1200">
                <a:solidFill>
                  <a:schemeClr val="tx1"/>
                </a:solidFill>
                <a:latin typeface="Calibri" charset="0"/>
                <a:ea typeface="ＭＳ Ｐゴシック" charset="0"/>
              </a:defRPr>
            </a:lvl8pPr>
            <a:lvl9pPr marL="3813528" indent="-224325" eaLnBrk="0" fontAlgn="base" hangingPunct="0">
              <a:spcBef>
                <a:spcPct val="30000"/>
              </a:spcBef>
              <a:spcAft>
                <a:spcPct val="0"/>
              </a:spcAft>
              <a:defRPr sz="1200">
                <a:solidFill>
                  <a:schemeClr val="tx1"/>
                </a:solidFill>
                <a:latin typeface="Calibri" charset="0"/>
                <a:ea typeface="ＭＳ Ｐゴシック" charset="0"/>
              </a:defRPr>
            </a:lvl9pPr>
          </a:lstStyle>
          <a:p>
            <a:fld id="{CF0105ED-624B-3E4D-8367-966010345B72}" type="slidenum">
              <a:rPr lang="en-US"/>
              <a:pPr/>
              <a:t>15</a:t>
            </a:fld>
            <a:endParaRPr lang="en-US"/>
          </a:p>
        </p:txBody>
      </p:sp>
    </p:spTree>
    <p:extLst>
      <p:ext uri="{BB962C8B-B14F-4D97-AF65-F5344CB8AC3E}">
        <p14:creationId xmlns:p14="http://schemas.microsoft.com/office/powerpoint/2010/main" val="1278113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Slide Image Placeholder 1"/>
          <p:cNvSpPr>
            <a:spLocks noGrp="1" noRot="1" noChangeAspect="1" noTextEdit="1"/>
          </p:cNvSpPr>
          <p:nvPr>
            <p:ph type="sldImg"/>
          </p:nvPr>
        </p:nvSpPr>
        <p:spPr>
          <a:xfrm>
            <a:off x="1143000" y="685800"/>
            <a:ext cx="4572000" cy="3429000"/>
          </a:xfrm>
          <a:ln/>
        </p:spPr>
      </p:sp>
      <p:sp>
        <p:nvSpPr>
          <p:cNvPr id="389123" name="Notes Placeholder 2"/>
          <p:cNvSpPr>
            <a:spLocks noGrp="1"/>
          </p:cNvSpPr>
          <p:nvPr>
            <p:ph type="body" idx="1"/>
          </p:nvPr>
        </p:nvSpPr>
        <p:spPr>
          <a:noFill/>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
        <p:nvSpPr>
          <p:cNvPr id="389124" name="Slide Number Placeholder 3"/>
          <p:cNvSpPr txBox="1">
            <a:spLocks noGrp="1"/>
          </p:cNvSpPr>
          <p:nvPr/>
        </p:nvSpPr>
        <p:spPr bwMode="auto">
          <a:xfrm>
            <a:off x="3884613" y="8686488"/>
            <a:ext cx="2971800" cy="4559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lstStyle>
            <a:lvl1pPr eaLnBrk="0" hangingPunct="0">
              <a:defRPr b="1">
                <a:solidFill>
                  <a:schemeClr val="tx1"/>
                </a:solidFill>
                <a:latin typeface="Arial" charset="0"/>
                <a:ea typeface="ＭＳ Ｐゴシック" charset="0"/>
                <a:cs typeface="Arial" charset="0"/>
              </a:defRPr>
            </a:lvl1pPr>
            <a:lvl2pPr marL="742950" indent="-285750" eaLnBrk="0" hangingPunct="0">
              <a:defRPr b="1">
                <a:solidFill>
                  <a:schemeClr val="tx1"/>
                </a:solidFill>
                <a:latin typeface="Arial" charset="0"/>
                <a:ea typeface="Arial" charset="0"/>
                <a:cs typeface="Arial" charset="0"/>
              </a:defRPr>
            </a:lvl2pPr>
            <a:lvl3pPr marL="1143000" indent="-228600" eaLnBrk="0" hangingPunct="0">
              <a:defRPr b="1">
                <a:solidFill>
                  <a:schemeClr val="tx1"/>
                </a:solidFill>
                <a:latin typeface="Arial" charset="0"/>
                <a:ea typeface="Arial" charset="0"/>
                <a:cs typeface="Arial" charset="0"/>
              </a:defRPr>
            </a:lvl3pPr>
            <a:lvl4pPr marL="1600200" indent="-228600" eaLnBrk="0" hangingPunct="0">
              <a:defRPr b="1">
                <a:solidFill>
                  <a:schemeClr val="tx1"/>
                </a:solidFill>
                <a:latin typeface="Arial" charset="0"/>
                <a:ea typeface="Arial" charset="0"/>
                <a:cs typeface="Arial" charset="0"/>
              </a:defRPr>
            </a:lvl4pPr>
            <a:lvl5pPr marL="2057400" indent="-228600" eaLnBrk="0" hangingPunct="0">
              <a:defRPr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b="1">
                <a:solidFill>
                  <a:schemeClr val="tx1"/>
                </a:solidFill>
                <a:latin typeface="Arial" charset="0"/>
                <a:ea typeface="Arial" charset="0"/>
                <a:cs typeface="Arial" charset="0"/>
              </a:defRPr>
            </a:lvl9pPr>
          </a:lstStyle>
          <a:p>
            <a:pPr algn="r" eaLnBrk="1" hangingPunct="1"/>
            <a:fld id="{B12BAFD3-E56C-DE4F-8030-30F0706FA128}" type="slidenum">
              <a:rPr lang="en-US" sz="1200" b="0">
                <a:solidFill>
                  <a:srgbClr val="000000"/>
                </a:solidFill>
              </a:rPr>
              <a:pPr algn="r" eaLnBrk="1" hangingPunct="1"/>
              <a:t>28</a:t>
            </a:fld>
            <a:endParaRPr lang="en-US" sz="1200" b="0">
              <a:solidFill>
                <a:srgbClr val="000000"/>
              </a:solidFill>
            </a:endParaRPr>
          </a:p>
        </p:txBody>
      </p:sp>
    </p:spTree>
    <p:extLst>
      <p:ext uri="{BB962C8B-B14F-4D97-AF65-F5344CB8AC3E}">
        <p14:creationId xmlns:p14="http://schemas.microsoft.com/office/powerpoint/2010/main" val="595760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31" indent="0" algn="ctr">
              <a:buNone/>
              <a:defRPr>
                <a:solidFill>
                  <a:schemeClr val="tx1">
                    <a:tint val="75000"/>
                  </a:schemeClr>
                </a:solidFill>
              </a:defRPr>
            </a:lvl2pPr>
            <a:lvl3pPr marL="914263" indent="0" algn="ctr">
              <a:buNone/>
              <a:defRPr>
                <a:solidFill>
                  <a:schemeClr val="tx1">
                    <a:tint val="75000"/>
                  </a:schemeClr>
                </a:solidFill>
              </a:defRPr>
            </a:lvl3pPr>
            <a:lvl4pPr marL="1371395" indent="0" algn="ctr">
              <a:buNone/>
              <a:defRPr>
                <a:solidFill>
                  <a:schemeClr val="tx1">
                    <a:tint val="75000"/>
                  </a:schemeClr>
                </a:solidFill>
              </a:defRPr>
            </a:lvl4pPr>
            <a:lvl5pPr marL="1828527" indent="0" algn="ctr">
              <a:buNone/>
              <a:defRPr>
                <a:solidFill>
                  <a:schemeClr val="tx1">
                    <a:tint val="75000"/>
                  </a:schemeClr>
                </a:solidFill>
              </a:defRPr>
            </a:lvl5pPr>
            <a:lvl6pPr marL="2285658" indent="0" algn="ctr">
              <a:buNone/>
              <a:defRPr>
                <a:solidFill>
                  <a:schemeClr val="tx1">
                    <a:tint val="75000"/>
                  </a:schemeClr>
                </a:solidFill>
              </a:defRPr>
            </a:lvl6pPr>
            <a:lvl7pPr marL="2742789" indent="0" algn="ctr">
              <a:buNone/>
              <a:defRPr>
                <a:solidFill>
                  <a:schemeClr val="tx1">
                    <a:tint val="75000"/>
                  </a:schemeClr>
                </a:solidFill>
              </a:defRPr>
            </a:lvl7pPr>
            <a:lvl8pPr marL="3199920" indent="0" algn="ctr">
              <a:buNone/>
              <a:defRPr>
                <a:solidFill>
                  <a:schemeClr val="tx1">
                    <a:tint val="75000"/>
                  </a:schemeClr>
                </a:solidFill>
              </a:defRPr>
            </a:lvl8pPr>
            <a:lvl9pPr marL="365705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C63BFB4-BB73-D547-A69F-397E360C5E48}" type="datetimeFigureOut">
              <a:rPr lang="en-US" smtClean="0"/>
              <a:t>9/25/19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E9ED30-F97C-E24C-95AD-3F8661C4AE9C}" type="slidenum">
              <a:rPr lang="en-US" smtClean="0"/>
              <a:t>‹#›</a:t>
            </a:fld>
            <a:endParaRPr lang="en-US"/>
          </a:p>
        </p:txBody>
      </p:sp>
    </p:spTree>
    <p:extLst>
      <p:ext uri="{BB962C8B-B14F-4D97-AF65-F5344CB8AC3E}">
        <p14:creationId xmlns:p14="http://schemas.microsoft.com/office/powerpoint/2010/main" val="2717415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63BFB4-BB73-D547-A69F-397E360C5E48}" type="datetimeFigureOut">
              <a:rPr lang="en-US" smtClean="0"/>
              <a:t>9/25/19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E9ED30-F97C-E24C-95AD-3F8661C4AE9C}" type="slidenum">
              <a:rPr lang="en-US" smtClean="0"/>
              <a:t>‹#›</a:t>
            </a:fld>
            <a:endParaRPr lang="en-US"/>
          </a:p>
        </p:txBody>
      </p:sp>
    </p:spTree>
    <p:extLst>
      <p:ext uri="{BB962C8B-B14F-4D97-AF65-F5344CB8AC3E}">
        <p14:creationId xmlns:p14="http://schemas.microsoft.com/office/powerpoint/2010/main" val="974406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63BFB4-BB73-D547-A69F-397E360C5E48}" type="datetimeFigureOut">
              <a:rPr lang="en-US" smtClean="0"/>
              <a:t>9/25/19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E9ED30-F97C-E24C-95AD-3F8661C4AE9C}" type="slidenum">
              <a:rPr lang="en-US" smtClean="0"/>
              <a:t>‹#›</a:t>
            </a:fld>
            <a:endParaRPr lang="en-US"/>
          </a:p>
        </p:txBody>
      </p:sp>
    </p:spTree>
    <p:extLst>
      <p:ext uri="{BB962C8B-B14F-4D97-AF65-F5344CB8AC3E}">
        <p14:creationId xmlns:p14="http://schemas.microsoft.com/office/powerpoint/2010/main" val="666991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Bulleted Text">
    <p:spTree>
      <p:nvGrpSpPr>
        <p:cNvPr id="1" name=""/>
        <p:cNvGrpSpPr/>
        <p:nvPr/>
      </p:nvGrpSpPr>
      <p:grpSpPr>
        <a:xfrm>
          <a:off x="0" y="0"/>
          <a:ext cx="0" cy="0"/>
          <a:chOff x="0" y="0"/>
          <a:chExt cx="0" cy="0"/>
        </a:xfrm>
      </p:grpSpPr>
      <p:sp>
        <p:nvSpPr>
          <p:cNvPr id="7" name="Title 6"/>
          <p:cNvSpPr>
            <a:spLocks noGrp="1"/>
          </p:cNvSpPr>
          <p:nvPr>
            <p:ph type="title"/>
          </p:nvPr>
        </p:nvSpPr>
        <p:spPr>
          <a:xfrm>
            <a:off x="455613" y="411797"/>
            <a:ext cx="8229600" cy="1158240"/>
          </a:xfrm>
        </p:spPr>
        <p:txBody>
          <a:bodyPr/>
          <a:lstStyle>
            <a:lvl1pPr>
              <a:defRPr b="0" i="0" baseline="0">
                <a:solidFill>
                  <a:schemeClr val="tx2"/>
                </a:solidFill>
                <a:latin typeface="Calibri Light"/>
                <a:cs typeface="Calibri Light"/>
              </a:defRPr>
            </a:lvl1pPr>
          </a:lstStyle>
          <a:p>
            <a:r>
              <a:rPr lang="en-US"/>
              <a:t>Click to edit Master title style</a:t>
            </a:r>
            <a:endParaRPr lang="en-US" dirty="0"/>
          </a:p>
        </p:txBody>
      </p:sp>
      <p:sp>
        <p:nvSpPr>
          <p:cNvPr id="9" name="Content Placeholder 8"/>
          <p:cNvSpPr>
            <a:spLocks noGrp="1"/>
          </p:cNvSpPr>
          <p:nvPr>
            <p:ph sz="quarter" idx="13"/>
          </p:nvPr>
        </p:nvSpPr>
        <p:spPr>
          <a:xfrm>
            <a:off x="455613" y="1604436"/>
            <a:ext cx="8228012" cy="4085165"/>
          </a:xfrm>
        </p:spPr>
        <p:txBody>
          <a:bodyPr/>
          <a:lstStyle>
            <a:lvl1pPr>
              <a:defRPr b="0" i="0">
                <a:solidFill>
                  <a:schemeClr val="tx1"/>
                </a:solidFill>
                <a:latin typeface="Calibri"/>
                <a:cs typeface="Calibri"/>
              </a:defRPr>
            </a:lvl1pPr>
            <a:lvl2pPr>
              <a:defRPr sz="1800" b="0" i="0">
                <a:solidFill>
                  <a:schemeClr val="tx1"/>
                </a:solidFill>
                <a:latin typeface="Calibri"/>
                <a:cs typeface="Calibri"/>
              </a:defRPr>
            </a:lvl2pPr>
            <a:lvl3pPr>
              <a:defRPr sz="1800" b="0" i="0">
                <a:solidFill>
                  <a:schemeClr val="tx1"/>
                </a:solidFill>
                <a:latin typeface="Calibri"/>
                <a:cs typeface="Calibri"/>
              </a:defRPr>
            </a:lvl3pPr>
            <a:lvl4pPr>
              <a:defRPr sz="1600" b="0" i="0">
                <a:solidFill>
                  <a:schemeClr val="tx1"/>
                </a:solidFill>
                <a:latin typeface="Calibri"/>
                <a:cs typeface="Calibri"/>
              </a:defRPr>
            </a:lvl4pPr>
            <a:lvl5pPr>
              <a:defRPr b="0" i="0" baseline="0">
                <a:solidFill>
                  <a:schemeClr val="tx1"/>
                </a:solidFill>
                <a:latin typeface="Calibri"/>
                <a:cs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a:extLst>
              <a:ext uri="{FF2B5EF4-FFF2-40B4-BE49-F238E27FC236}">
                <a16:creationId xmlns:a16="http://schemas.microsoft.com/office/drawing/2014/main" id="{81EF61F0-73EE-8C4A-A4E7-C8BB8E539215}"/>
              </a:ext>
            </a:extLst>
          </p:cNvPr>
          <p:cNvSpPr>
            <a:spLocks noGrp="1"/>
          </p:cNvSpPr>
          <p:nvPr>
            <p:ph type="sldNum" sz="quarter" idx="14"/>
          </p:nvPr>
        </p:nvSpPr>
        <p:spPr/>
        <p:txBody>
          <a:bodyPr/>
          <a:lstStyle>
            <a:lvl1pPr defTabSz="914400">
              <a:defRPr/>
            </a:lvl1pPr>
          </a:lstStyle>
          <a:p>
            <a:fld id="{92F77796-4421-CF4E-9AEA-58BCB3ED1DF7}" type="slidenum">
              <a:rPr lang="en-US"/>
              <a:pPr/>
              <a:t>‹#›</a:t>
            </a:fld>
            <a:endParaRPr lang="en-US"/>
          </a:p>
        </p:txBody>
      </p:sp>
      <p:sp>
        <p:nvSpPr>
          <p:cNvPr id="5" name="Footer Placeholder 4">
            <a:extLst>
              <a:ext uri="{FF2B5EF4-FFF2-40B4-BE49-F238E27FC236}">
                <a16:creationId xmlns:a16="http://schemas.microsoft.com/office/drawing/2014/main" id="{C44D67B0-5011-7D4D-A695-F1349E77C369}"/>
              </a:ext>
            </a:extLst>
          </p:cNvPr>
          <p:cNvSpPr>
            <a:spLocks noGrp="1"/>
          </p:cNvSpPr>
          <p:nvPr>
            <p:ph type="ftr" sz="quarter" idx="15"/>
          </p:nvPr>
        </p:nvSpPr>
        <p:spPr/>
        <p:txBody>
          <a:bodyPr/>
          <a:lstStyle>
            <a:lvl1pPr defTabSz="914400">
              <a:defRPr/>
            </a:lvl1pPr>
          </a:lstStyle>
          <a:p>
            <a:pPr>
              <a:defRPr/>
            </a:pPr>
            <a:r>
              <a:rPr lang="en-US"/>
              <a:t>AES 2018</a:t>
            </a:r>
          </a:p>
        </p:txBody>
      </p:sp>
    </p:spTree>
    <p:extLst>
      <p:ext uri="{BB962C8B-B14F-4D97-AF65-F5344CB8AC3E}">
        <p14:creationId xmlns:p14="http://schemas.microsoft.com/office/powerpoint/2010/main" val="42135543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Quote with Attribut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C168A89-13B2-014E-929B-DE4F8A4EC036}"/>
              </a:ext>
            </a:extLst>
          </p:cNvPr>
          <p:cNvCxnSpPr/>
          <p:nvPr userDrawn="1"/>
        </p:nvCxnSpPr>
        <p:spPr>
          <a:xfrm>
            <a:off x="6194427" y="6248400"/>
            <a:ext cx="2484951" cy="0"/>
          </a:xfrm>
          <a:prstGeom prst="line">
            <a:avLst/>
          </a:prstGeom>
          <a:ln>
            <a:gradFill flip="none" rotWithShape="1">
              <a:gsLst>
                <a:gs pos="0">
                  <a:srgbClr val="1A85C8"/>
                </a:gs>
                <a:gs pos="100000">
                  <a:srgbClr val="2B3489"/>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455616" y="1604436"/>
            <a:ext cx="8228013" cy="3746497"/>
          </a:xfrm>
        </p:spPr>
        <p:txBody>
          <a:bodyPr anchor="ctr"/>
          <a:lstStyle>
            <a:lvl1pPr marL="190500" indent="-190500">
              <a:defRPr sz="4000" b="0" i="0" baseline="0">
                <a:solidFill>
                  <a:schemeClr val="accent1"/>
                </a:solidFill>
                <a:latin typeface="Calibri Light"/>
                <a:cs typeface="Calibri Light"/>
              </a:defRPr>
            </a:lvl1pPr>
            <a:lvl2pPr marL="417513" indent="-225425">
              <a:buFont typeface="Lucida Grande"/>
              <a:buChar char="−"/>
              <a:defRPr sz="1200" baseline="0">
                <a:latin typeface="Calibri"/>
                <a:cs typeface="Calibri"/>
              </a:defRPr>
            </a:lvl2pPr>
            <a:lvl3pPr marL="685800" indent="-228600">
              <a:defRPr sz="1200">
                <a:latin typeface="Calibri"/>
                <a:cs typeface="Calibri"/>
              </a:defRPr>
            </a:lvl3pPr>
            <a:lvl4pPr>
              <a:defRPr sz="1100">
                <a:latin typeface="Calibri"/>
                <a:cs typeface="Calibri"/>
              </a:defRPr>
            </a:lvl4pPr>
            <a:lvl5pPr>
              <a:defRPr sz="1050">
                <a:latin typeface="Calibri"/>
                <a:cs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itle 6"/>
          <p:cNvSpPr>
            <a:spLocks noGrp="1"/>
          </p:cNvSpPr>
          <p:nvPr>
            <p:ph type="title"/>
          </p:nvPr>
        </p:nvSpPr>
        <p:spPr>
          <a:xfrm>
            <a:off x="455613" y="411797"/>
            <a:ext cx="8229600" cy="1158240"/>
          </a:xfrm>
        </p:spPr>
        <p:txBody>
          <a:bodyPr/>
          <a:lstStyle>
            <a:lvl1pPr>
              <a:defRPr sz="4000" b="0" i="0" baseline="0">
                <a:solidFill>
                  <a:schemeClr val="tx2"/>
                </a:solidFill>
                <a:latin typeface="Calibri Light"/>
                <a:cs typeface="Calibri Light"/>
              </a:defRPr>
            </a:lvl1pPr>
          </a:lstStyle>
          <a:p>
            <a:r>
              <a:rPr lang="en-US"/>
              <a:t>Click to edit Master title style</a:t>
            </a:r>
            <a:endParaRPr lang="en-US" dirty="0"/>
          </a:p>
        </p:txBody>
      </p:sp>
      <p:sp>
        <p:nvSpPr>
          <p:cNvPr id="5" name="Slide Number Placeholder 5">
            <a:extLst>
              <a:ext uri="{FF2B5EF4-FFF2-40B4-BE49-F238E27FC236}">
                <a16:creationId xmlns:a16="http://schemas.microsoft.com/office/drawing/2014/main" id="{5DE487F0-A2AF-A244-93CE-66BB43B5A042}"/>
              </a:ext>
            </a:extLst>
          </p:cNvPr>
          <p:cNvSpPr>
            <a:spLocks noGrp="1"/>
          </p:cNvSpPr>
          <p:nvPr>
            <p:ph type="sldNum" sz="quarter" idx="10"/>
          </p:nvPr>
        </p:nvSpPr>
        <p:spPr/>
        <p:txBody>
          <a:bodyPr/>
          <a:lstStyle>
            <a:lvl1pPr>
              <a:defRPr>
                <a:solidFill>
                  <a:schemeClr val="accent1"/>
                </a:solidFill>
              </a:defRPr>
            </a:lvl1pPr>
          </a:lstStyle>
          <a:p>
            <a:fld id="{4C46739B-5088-7440-9790-646144AEDFA7}" type="slidenum">
              <a:rPr lang="en-US"/>
              <a:pPr/>
              <a:t>‹#›</a:t>
            </a:fld>
            <a:endParaRPr lang="en-US"/>
          </a:p>
        </p:txBody>
      </p:sp>
    </p:spTree>
    <p:extLst>
      <p:ext uri="{BB962C8B-B14F-4D97-AF65-F5344CB8AC3E}">
        <p14:creationId xmlns:p14="http://schemas.microsoft.com/office/powerpoint/2010/main" val="1407413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63BFB4-BB73-D547-A69F-397E360C5E48}" type="datetimeFigureOut">
              <a:rPr lang="en-US" smtClean="0"/>
              <a:t>9/25/19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E9ED30-F97C-E24C-95AD-3F8661C4AE9C}" type="slidenum">
              <a:rPr lang="en-US" smtClean="0"/>
              <a:t>‹#›</a:t>
            </a:fld>
            <a:endParaRPr lang="en-US"/>
          </a:p>
        </p:txBody>
      </p:sp>
    </p:spTree>
    <p:extLst>
      <p:ext uri="{BB962C8B-B14F-4D97-AF65-F5344CB8AC3E}">
        <p14:creationId xmlns:p14="http://schemas.microsoft.com/office/powerpoint/2010/main" val="377816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31" indent="0">
              <a:buNone/>
              <a:defRPr sz="1800">
                <a:solidFill>
                  <a:schemeClr val="tx1">
                    <a:tint val="75000"/>
                  </a:schemeClr>
                </a:solidFill>
              </a:defRPr>
            </a:lvl2pPr>
            <a:lvl3pPr marL="914263" indent="0">
              <a:buNone/>
              <a:defRPr sz="1600">
                <a:solidFill>
                  <a:schemeClr val="tx1">
                    <a:tint val="75000"/>
                  </a:schemeClr>
                </a:solidFill>
              </a:defRPr>
            </a:lvl3pPr>
            <a:lvl4pPr marL="1371395" indent="0">
              <a:buNone/>
              <a:defRPr sz="1400">
                <a:solidFill>
                  <a:schemeClr val="tx1">
                    <a:tint val="75000"/>
                  </a:schemeClr>
                </a:solidFill>
              </a:defRPr>
            </a:lvl4pPr>
            <a:lvl5pPr marL="1828527" indent="0">
              <a:buNone/>
              <a:defRPr sz="1400">
                <a:solidFill>
                  <a:schemeClr val="tx1">
                    <a:tint val="75000"/>
                  </a:schemeClr>
                </a:solidFill>
              </a:defRPr>
            </a:lvl5pPr>
            <a:lvl6pPr marL="2285658" indent="0">
              <a:buNone/>
              <a:defRPr sz="1400">
                <a:solidFill>
                  <a:schemeClr val="tx1">
                    <a:tint val="75000"/>
                  </a:schemeClr>
                </a:solidFill>
              </a:defRPr>
            </a:lvl6pPr>
            <a:lvl7pPr marL="2742789" indent="0">
              <a:buNone/>
              <a:defRPr sz="1400">
                <a:solidFill>
                  <a:schemeClr val="tx1">
                    <a:tint val="75000"/>
                  </a:schemeClr>
                </a:solidFill>
              </a:defRPr>
            </a:lvl7pPr>
            <a:lvl8pPr marL="3199920" indent="0">
              <a:buNone/>
              <a:defRPr sz="1400">
                <a:solidFill>
                  <a:schemeClr val="tx1">
                    <a:tint val="75000"/>
                  </a:schemeClr>
                </a:solidFill>
              </a:defRPr>
            </a:lvl8pPr>
            <a:lvl9pPr marL="3657051"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63BFB4-BB73-D547-A69F-397E360C5E48}" type="datetimeFigureOut">
              <a:rPr lang="en-US" smtClean="0"/>
              <a:t>9/25/19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E9ED30-F97C-E24C-95AD-3F8661C4AE9C}" type="slidenum">
              <a:rPr lang="en-US" smtClean="0"/>
              <a:t>‹#›</a:t>
            </a:fld>
            <a:endParaRPr lang="en-US"/>
          </a:p>
        </p:txBody>
      </p:sp>
    </p:spTree>
    <p:extLst>
      <p:ext uri="{BB962C8B-B14F-4D97-AF65-F5344CB8AC3E}">
        <p14:creationId xmlns:p14="http://schemas.microsoft.com/office/powerpoint/2010/main" val="4168613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C63BFB4-BB73-D547-A69F-397E360C5E48}" type="datetimeFigureOut">
              <a:rPr lang="en-US" smtClean="0"/>
              <a:t>9/25/19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E9ED30-F97C-E24C-95AD-3F8661C4AE9C}" type="slidenum">
              <a:rPr lang="en-US" smtClean="0"/>
              <a:t>‹#›</a:t>
            </a:fld>
            <a:endParaRPr lang="en-US"/>
          </a:p>
        </p:txBody>
      </p:sp>
    </p:spTree>
    <p:extLst>
      <p:ext uri="{BB962C8B-B14F-4D97-AF65-F5344CB8AC3E}">
        <p14:creationId xmlns:p14="http://schemas.microsoft.com/office/powerpoint/2010/main" val="2325275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1" indent="0">
              <a:buNone/>
              <a:defRPr sz="2000" b="1"/>
            </a:lvl2pPr>
            <a:lvl3pPr marL="914263" indent="0">
              <a:buNone/>
              <a:defRPr sz="1800" b="1"/>
            </a:lvl3pPr>
            <a:lvl4pPr marL="1371395" indent="0">
              <a:buNone/>
              <a:defRPr sz="1600" b="1"/>
            </a:lvl4pPr>
            <a:lvl5pPr marL="1828527" indent="0">
              <a:buNone/>
              <a:defRPr sz="1600" b="1"/>
            </a:lvl5pPr>
            <a:lvl6pPr marL="2285658"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1" indent="0">
              <a:buNone/>
              <a:defRPr sz="2000" b="1"/>
            </a:lvl2pPr>
            <a:lvl3pPr marL="914263" indent="0">
              <a:buNone/>
              <a:defRPr sz="1800" b="1"/>
            </a:lvl3pPr>
            <a:lvl4pPr marL="1371395" indent="0">
              <a:buNone/>
              <a:defRPr sz="1600" b="1"/>
            </a:lvl4pPr>
            <a:lvl5pPr marL="1828527" indent="0">
              <a:buNone/>
              <a:defRPr sz="1600" b="1"/>
            </a:lvl5pPr>
            <a:lvl6pPr marL="2285658"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C63BFB4-BB73-D547-A69F-397E360C5E48}" type="datetimeFigureOut">
              <a:rPr lang="en-US" smtClean="0"/>
              <a:t>9/25/19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E9ED30-F97C-E24C-95AD-3F8661C4AE9C}" type="slidenum">
              <a:rPr lang="en-US" smtClean="0"/>
              <a:t>‹#›</a:t>
            </a:fld>
            <a:endParaRPr lang="en-US"/>
          </a:p>
        </p:txBody>
      </p:sp>
    </p:spTree>
    <p:extLst>
      <p:ext uri="{BB962C8B-B14F-4D97-AF65-F5344CB8AC3E}">
        <p14:creationId xmlns:p14="http://schemas.microsoft.com/office/powerpoint/2010/main" val="3496417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C63BFB4-BB73-D547-A69F-397E360C5E48}" type="datetimeFigureOut">
              <a:rPr lang="en-US" smtClean="0"/>
              <a:t>9/25/19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E9ED30-F97C-E24C-95AD-3F8661C4AE9C}" type="slidenum">
              <a:rPr lang="en-US" smtClean="0"/>
              <a:t>‹#›</a:t>
            </a:fld>
            <a:endParaRPr lang="en-US"/>
          </a:p>
        </p:txBody>
      </p:sp>
    </p:spTree>
    <p:extLst>
      <p:ext uri="{BB962C8B-B14F-4D97-AF65-F5344CB8AC3E}">
        <p14:creationId xmlns:p14="http://schemas.microsoft.com/office/powerpoint/2010/main" val="2515912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63BFB4-BB73-D547-A69F-397E360C5E48}" type="datetimeFigureOut">
              <a:rPr lang="en-US" smtClean="0"/>
              <a:t>9/25/19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E9ED30-F97C-E24C-95AD-3F8661C4AE9C}" type="slidenum">
              <a:rPr lang="en-US" smtClean="0"/>
              <a:t>‹#›</a:t>
            </a:fld>
            <a:endParaRPr lang="en-US"/>
          </a:p>
        </p:txBody>
      </p:sp>
    </p:spTree>
    <p:extLst>
      <p:ext uri="{BB962C8B-B14F-4D97-AF65-F5344CB8AC3E}">
        <p14:creationId xmlns:p14="http://schemas.microsoft.com/office/powerpoint/2010/main" val="149959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0"/>
            <a:ext cx="3008313" cy="4691063"/>
          </a:xfrm>
        </p:spPr>
        <p:txBody>
          <a:bodyPr/>
          <a:lstStyle>
            <a:lvl1pPr marL="0" indent="0">
              <a:buNone/>
              <a:defRPr sz="1400"/>
            </a:lvl1pPr>
            <a:lvl2pPr marL="457131" indent="0">
              <a:buNone/>
              <a:defRPr sz="1200"/>
            </a:lvl2pPr>
            <a:lvl3pPr marL="914263" indent="0">
              <a:buNone/>
              <a:defRPr sz="1000"/>
            </a:lvl3pPr>
            <a:lvl4pPr marL="1371395" indent="0">
              <a:buNone/>
              <a:defRPr sz="900"/>
            </a:lvl4pPr>
            <a:lvl5pPr marL="1828527" indent="0">
              <a:buNone/>
              <a:defRPr sz="900"/>
            </a:lvl5pPr>
            <a:lvl6pPr marL="2285658" indent="0">
              <a:buNone/>
              <a:defRPr sz="900"/>
            </a:lvl6pPr>
            <a:lvl7pPr marL="2742789" indent="0">
              <a:buNone/>
              <a:defRPr sz="900"/>
            </a:lvl7pPr>
            <a:lvl8pPr marL="3199920" indent="0">
              <a:buNone/>
              <a:defRPr sz="900"/>
            </a:lvl8pPr>
            <a:lvl9pPr marL="365705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C63BFB4-BB73-D547-A69F-397E360C5E48}" type="datetimeFigureOut">
              <a:rPr lang="en-US" smtClean="0"/>
              <a:t>9/25/19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E9ED30-F97C-E24C-95AD-3F8661C4AE9C}" type="slidenum">
              <a:rPr lang="en-US" smtClean="0"/>
              <a:t>‹#›</a:t>
            </a:fld>
            <a:endParaRPr lang="en-US"/>
          </a:p>
        </p:txBody>
      </p:sp>
    </p:spTree>
    <p:extLst>
      <p:ext uri="{BB962C8B-B14F-4D97-AF65-F5344CB8AC3E}">
        <p14:creationId xmlns:p14="http://schemas.microsoft.com/office/powerpoint/2010/main" val="494672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1" indent="0">
              <a:buNone/>
              <a:defRPr sz="2800"/>
            </a:lvl2pPr>
            <a:lvl3pPr marL="914263" indent="0">
              <a:buNone/>
              <a:defRPr sz="2400"/>
            </a:lvl3pPr>
            <a:lvl4pPr marL="1371395" indent="0">
              <a:buNone/>
              <a:defRPr sz="2000"/>
            </a:lvl4pPr>
            <a:lvl5pPr marL="1828527" indent="0">
              <a:buNone/>
              <a:defRPr sz="2000"/>
            </a:lvl5pPr>
            <a:lvl6pPr marL="2285658" indent="0">
              <a:buNone/>
              <a:defRPr sz="2000"/>
            </a:lvl6pPr>
            <a:lvl7pPr marL="2742789" indent="0">
              <a:buNone/>
              <a:defRPr sz="2000"/>
            </a:lvl7pPr>
            <a:lvl8pPr marL="3199920" indent="0">
              <a:buNone/>
              <a:defRPr sz="2000"/>
            </a:lvl8pPr>
            <a:lvl9pPr marL="3657051"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1" indent="0">
              <a:buNone/>
              <a:defRPr sz="1200"/>
            </a:lvl2pPr>
            <a:lvl3pPr marL="914263" indent="0">
              <a:buNone/>
              <a:defRPr sz="1000"/>
            </a:lvl3pPr>
            <a:lvl4pPr marL="1371395" indent="0">
              <a:buNone/>
              <a:defRPr sz="900"/>
            </a:lvl4pPr>
            <a:lvl5pPr marL="1828527" indent="0">
              <a:buNone/>
              <a:defRPr sz="900"/>
            </a:lvl5pPr>
            <a:lvl6pPr marL="2285658" indent="0">
              <a:buNone/>
              <a:defRPr sz="900"/>
            </a:lvl6pPr>
            <a:lvl7pPr marL="2742789" indent="0">
              <a:buNone/>
              <a:defRPr sz="900"/>
            </a:lvl7pPr>
            <a:lvl8pPr marL="3199920" indent="0">
              <a:buNone/>
              <a:defRPr sz="900"/>
            </a:lvl8pPr>
            <a:lvl9pPr marL="365705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C63BFB4-BB73-D547-A69F-397E360C5E48}" type="datetimeFigureOut">
              <a:rPr lang="en-US" smtClean="0"/>
              <a:t>9/25/19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E9ED30-F97C-E24C-95AD-3F8661C4AE9C}" type="slidenum">
              <a:rPr lang="en-US" smtClean="0"/>
              <a:t>‹#›</a:t>
            </a:fld>
            <a:endParaRPr lang="en-US"/>
          </a:p>
        </p:txBody>
      </p:sp>
    </p:spTree>
    <p:extLst>
      <p:ext uri="{BB962C8B-B14F-4D97-AF65-F5344CB8AC3E}">
        <p14:creationId xmlns:p14="http://schemas.microsoft.com/office/powerpoint/2010/main" val="3869078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26" tIns="45714" rIns="91426" bIns="45714"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26" tIns="45714" rIns="91426" bIns="457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3"/>
            <a:ext cx="2133600" cy="365125"/>
          </a:xfrm>
          <a:prstGeom prst="rect">
            <a:avLst/>
          </a:prstGeom>
        </p:spPr>
        <p:txBody>
          <a:bodyPr vert="horz" lIns="91426" tIns="45714" rIns="91426" bIns="45714" rtlCol="0" anchor="ctr"/>
          <a:lstStyle>
            <a:lvl1pPr algn="l">
              <a:defRPr sz="1200">
                <a:solidFill>
                  <a:schemeClr val="tx1">
                    <a:tint val="75000"/>
                  </a:schemeClr>
                </a:solidFill>
              </a:defRPr>
            </a:lvl1pPr>
          </a:lstStyle>
          <a:p>
            <a:fld id="{DC63BFB4-BB73-D547-A69F-397E360C5E48}" type="datetimeFigureOut">
              <a:rPr lang="en-US" smtClean="0"/>
              <a:t>9/25/19</a:t>
            </a:fld>
            <a:endParaRPr lang="en-US"/>
          </a:p>
        </p:txBody>
      </p:sp>
      <p:sp>
        <p:nvSpPr>
          <p:cNvPr id="5" name="Footer Placeholder 4"/>
          <p:cNvSpPr>
            <a:spLocks noGrp="1"/>
          </p:cNvSpPr>
          <p:nvPr>
            <p:ph type="ftr" sz="quarter" idx="3"/>
          </p:nvPr>
        </p:nvSpPr>
        <p:spPr>
          <a:xfrm>
            <a:off x="3124200" y="6356353"/>
            <a:ext cx="2895600" cy="365125"/>
          </a:xfrm>
          <a:prstGeom prst="rect">
            <a:avLst/>
          </a:prstGeom>
        </p:spPr>
        <p:txBody>
          <a:bodyPr vert="horz" lIns="91426" tIns="45714" rIns="91426" bIns="4571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lIns="91426" tIns="45714" rIns="91426" bIns="45714" rtlCol="0" anchor="ctr"/>
          <a:lstStyle>
            <a:lvl1pPr algn="r">
              <a:defRPr sz="1200">
                <a:solidFill>
                  <a:schemeClr val="tx1">
                    <a:tint val="75000"/>
                  </a:schemeClr>
                </a:solidFill>
              </a:defRPr>
            </a:lvl1pPr>
          </a:lstStyle>
          <a:p>
            <a:fld id="{D2E9ED30-F97C-E24C-95AD-3F8661C4AE9C}" type="slidenum">
              <a:rPr lang="en-US" smtClean="0"/>
              <a:t>‹#›</a:t>
            </a:fld>
            <a:endParaRPr lang="en-US"/>
          </a:p>
        </p:txBody>
      </p:sp>
    </p:spTree>
    <p:extLst>
      <p:ext uri="{BB962C8B-B14F-4D97-AF65-F5344CB8AC3E}">
        <p14:creationId xmlns:p14="http://schemas.microsoft.com/office/powerpoint/2010/main" val="11885801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131" rtl="0" eaLnBrk="1" latinLnBrk="0" hangingPunct="1">
        <a:spcBef>
          <a:spcPct val="0"/>
        </a:spcBef>
        <a:buNone/>
        <a:defRPr sz="4400" kern="1200">
          <a:solidFill>
            <a:schemeClr val="tx1"/>
          </a:solidFill>
          <a:latin typeface="+mj-lt"/>
          <a:ea typeface="+mj-ea"/>
          <a:cs typeface="+mj-cs"/>
        </a:defRPr>
      </a:lvl1pPr>
    </p:titleStyle>
    <p:bodyStyle>
      <a:lvl1pPr marL="342849" indent="-342849" algn="l" defTabSz="457131" rtl="0" eaLnBrk="1" latinLnBrk="0" hangingPunct="1">
        <a:spcBef>
          <a:spcPct val="20000"/>
        </a:spcBef>
        <a:buFont typeface="Arial"/>
        <a:buChar char="•"/>
        <a:defRPr sz="3200" kern="1200">
          <a:solidFill>
            <a:schemeClr val="tx1"/>
          </a:solidFill>
          <a:latin typeface="+mn-lt"/>
          <a:ea typeface="+mn-ea"/>
          <a:cs typeface="+mn-cs"/>
        </a:defRPr>
      </a:lvl1pPr>
      <a:lvl2pPr marL="742839" indent="-285708" algn="l" defTabSz="457131" rtl="0" eaLnBrk="1" latinLnBrk="0" hangingPunct="1">
        <a:spcBef>
          <a:spcPct val="20000"/>
        </a:spcBef>
        <a:buFont typeface="Arial"/>
        <a:buChar char="–"/>
        <a:defRPr sz="2800" kern="1200">
          <a:solidFill>
            <a:schemeClr val="tx1"/>
          </a:solidFill>
          <a:latin typeface="+mn-lt"/>
          <a:ea typeface="+mn-ea"/>
          <a:cs typeface="+mn-cs"/>
        </a:defRPr>
      </a:lvl2pPr>
      <a:lvl3pPr marL="1142829" indent="-228565" algn="l" defTabSz="457131" rtl="0" eaLnBrk="1" latinLnBrk="0" hangingPunct="1">
        <a:spcBef>
          <a:spcPct val="20000"/>
        </a:spcBef>
        <a:buFont typeface="Arial"/>
        <a:buChar char="•"/>
        <a:defRPr sz="2400" kern="1200">
          <a:solidFill>
            <a:schemeClr val="tx1"/>
          </a:solidFill>
          <a:latin typeface="+mn-lt"/>
          <a:ea typeface="+mn-ea"/>
          <a:cs typeface="+mn-cs"/>
        </a:defRPr>
      </a:lvl3pPr>
      <a:lvl4pPr marL="1599960" indent="-228565" algn="l" defTabSz="457131" rtl="0" eaLnBrk="1" latinLnBrk="0" hangingPunct="1">
        <a:spcBef>
          <a:spcPct val="20000"/>
        </a:spcBef>
        <a:buFont typeface="Arial"/>
        <a:buChar char="–"/>
        <a:defRPr sz="2000" kern="1200">
          <a:solidFill>
            <a:schemeClr val="tx1"/>
          </a:solidFill>
          <a:latin typeface="+mn-lt"/>
          <a:ea typeface="+mn-ea"/>
          <a:cs typeface="+mn-cs"/>
        </a:defRPr>
      </a:lvl4pPr>
      <a:lvl5pPr marL="2057091" indent="-228565" algn="l" defTabSz="457131" rtl="0" eaLnBrk="1" latinLnBrk="0" hangingPunct="1">
        <a:spcBef>
          <a:spcPct val="20000"/>
        </a:spcBef>
        <a:buFont typeface="Arial"/>
        <a:buChar char="»"/>
        <a:defRPr sz="2000" kern="1200">
          <a:solidFill>
            <a:schemeClr val="tx1"/>
          </a:solidFill>
          <a:latin typeface="+mn-lt"/>
          <a:ea typeface="+mn-ea"/>
          <a:cs typeface="+mn-cs"/>
        </a:defRPr>
      </a:lvl5pPr>
      <a:lvl6pPr marL="2514222" indent="-228565" algn="l" defTabSz="457131" rtl="0" eaLnBrk="1" latinLnBrk="0" hangingPunct="1">
        <a:spcBef>
          <a:spcPct val="20000"/>
        </a:spcBef>
        <a:buFont typeface="Arial"/>
        <a:buChar char="•"/>
        <a:defRPr sz="2000" kern="1200">
          <a:solidFill>
            <a:schemeClr val="tx1"/>
          </a:solidFill>
          <a:latin typeface="+mn-lt"/>
          <a:ea typeface="+mn-ea"/>
          <a:cs typeface="+mn-cs"/>
        </a:defRPr>
      </a:lvl6pPr>
      <a:lvl7pPr marL="2971354" indent="-228565" algn="l" defTabSz="457131" rtl="0" eaLnBrk="1" latinLnBrk="0" hangingPunct="1">
        <a:spcBef>
          <a:spcPct val="20000"/>
        </a:spcBef>
        <a:buFont typeface="Arial"/>
        <a:buChar char="•"/>
        <a:defRPr sz="2000" kern="1200">
          <a:solidFill>
            <a:schemeClr val="tx1"/>
          </a:solidFill>
          <a:latin typeface="+mn-lt"/>
          <a:ea typeface="+mn-ea"/>
          <a:cs typeface="+mn-cs"/>
        </a:defRPr>
      </a:lvl7pPr>
      <a:lvl8pPr marL="3428486" indent="-228565" algn="l" defTabSz="457131" rtl="0" eaLnBrk="1" latinLnBrk="0" hangingPunct="1">
        <a:spcBef>
          <a:spcPct val="20000"/>
        </a:spcBef>
        <a:buFont typeface="Arial"/>
        <a:buChar char="•"/>
        <a:defRPr sz="2000" kern="1200">
          <a:solidFill>
            <a:schemeClr val="tx1"/>
          </a:solidFill>
          <a:latin typeface="+mn-lt"/>
          <a:ea typeface="+mn-ea"/>
          <a:cs typeface="+mn-cs"/>
        </a:defRPr>
      </a:lvl8pPr>
      <a:lvl9pPr marL="3885617" indent="-228565" algn="l" defTabSz="45713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31" rtl="0" eaLnBrk="1" latinLnBrk="0" hangingPunct="1">
        <a:defRPr sz="1800" kern="1200">
          <a:solidFill>
            <a:schemeClr val="tx1"/>
          </a:solidFill>
          <a:latin typeface="+mn-lt"/>
          <a:ea typeface="+mn-ea"/>
          <a:cs typeface="+mn-cs"/>
        </a:defRPr>
      </a:lvl1pPr>
      <a:lvl2pPr marL="457131" algn="l" defTabSz="457131" rtl="0" eaLnBrk="1" latinLnBrk="0" hangingPunct="1">
        <a:defRPr sz="1800" kern="1200">
          <a:solidFill>
            <a:schemeClr val="tx1"/>
          </a:solidFill>
          <a:latin typeface="+mn-lt"/>
          <a:ea typeface="+mn-ea"/>
          <a:cs typeface="+mn-cs"/>
        </a:defRPr>
      </a:lvl2pPr>
      <a:lvl3pPr marL="914263" algn="l" defTabSz="457131" rtl="0" eaLnBrk="1" latinLnBrk="0" hangingPunct="1">
        <a:defRPr sz="1800" kern="1200">
          <a:solidFill>
            <a:schemeClr val="tx1"/>
          </a:solidFill>
          <a:latin typeface="+mn-lt"/>
          <a:ea typeface="+mn-ea"/>
          <a:cs typeface="+mn-cs"/>
        </a:defRPr>
      </a:lvl3pPr>
      <a:lvl4pPr marL="1371395" algn="l" defTabSz="457131" rtl="0" eaLnBrk="1" latinLnBrk="0" hangingPunct="1">
        <a:defRPr sz="1800" kern="1200">
          <a:solidFill>
            <a:schemeClr val="tx1"/>
          </a:solidFill>
          <a:latin typeface="+mn-lt"/>
          <a:ea typeface="+mn-ea"/>
          <a:cs typeface="+mn-cs"/>
        </a:defRPr>
      </a:lvl4pPr>
      <a:lvl5pPr marL="1828527" algn="l" defTabSz="457131" rtl="0" eaLnBrk="1" latinLnBrk="0" hangingPunct="1">
        <a:defRPr sz="1800" kern="1200">
          <a:solidFill>
            <a:schemeClr val="tx1"/>
          </a:solidFill>
          <a:latin typeface="+mn-lt"/>
          <a:ea typeface="+mn-ea"/>
          <a:cs typeface="+mn-cs"/>
        </a:defRPr>
      </a:lvl5pPr>
      <a:lvl6pPr marL="2285658" algn="l" defTabSz="457131" rtl="0" eaLnBrk="1" latinLnBrk="0" hangingPunct="1">
        <a:defRPr sz="1800" kern="1200">
          <a:solidFill>
            <a:schemeClr val="tx1"/>
          </a:solidFill>
          <a:latin typeface="+mn-lt"/>
          <a:ea typeface="+mn-ea"/>
          <a:cs typeface="+mn-cs"/>
        </a:defRPr>
      </a:lvl6pPr>
      <a:lvl7pPr marL="2742789" algn="l" defTabSz="457131" rtl="0" eaLnBrk="1" latinLnBrk="0" hangingPunct="1">
        <a:defRPr sz="1800" kern="1200">
          <a:solidFill>
            <a:schemeClr val="tx1"/>
          </a:solidFill>
          <a:latin typeface="+mn-lt"/>
          <a:ea typeface="+mn-ea"/>
          <a:cs typeface="+mn-cs"/>
        </a:defRPr>
      </a:lvl7pPr>
      <a:lvl8pPr marL="3199920" algn="l" defTabSz="457131" rtl="0" eaLnBrk="1" latinLnBrk="0" hangingPunct="1">
        <a:defRPr sz="1800" kern="1200">
          <a:solidFill>
            <a:schemeClr val="tx1"/>
          </a:solidFill>
          <a:latin typeface="+mn-lt"/>
          <a:ea typeface="+mn-ea"/>
          <a:cs typeface="+mn-cs"/>
        </a:defRPr>
      </a:lvl8pPr>
      <a:lvl9pPr marL="3657051" algn="l" defTabSz="45713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jpe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45171"/>
            <a:ext cx="7772400" cy="1470025"/>
          </a:xfrm>
        </p:spPr>
        <p:txBody>
          <a:bodyPr/>
          <a:lstStyle/>
          <a:p>
            <a:r>
              <a:rPr lang="en-US" dirty="0"/>
              <a:t>Resection vs. LITT vs. RNS</a:t>
            </a:r>
          </a:p>
        </p:txBody>
      </p:sp>
      <p:sp>
        <p:nvSpPr>
          <p:cNvPr id="3" name="Subtitle 2"/>
          <p:cNvSpPr>
            <a:spLocks noGrp="1"/>
          </p:cNvSpPr>
          <p:nvPr>
            <p:ph type="subTitle" idx="1"/>
          </p:nvPr>
        </p:nvSpPr>
        <p:spPr>
          <a:xfrm>
            <a:off x="1208314" y="1815196"/>
            <a:ext cx="6400800" cy="1752600"/>
          </a:xfrm>
        </p:spPr>
        <p:txBody>
          <a:bodyPr/>
          <a:lstStyle/>
          <a:p>
            <a:r>
              <a:rPr lang="en-US" dirty="0">
                <a:solidFill>
                  <a:schemeClr val="tx1"/>
                </a:solidFill>
              </a:rPr>
              <a:t>Guy M. </a:t>
            </a:r>
            <a:r>
              <a:rPr lang="en-US" dirty="0" err="1">
                <a:solidFill>
                  <a:schemeClr val="tx1"/>
                </a:solidFill>
              </a:rPr>
              <a:t>McKhann</a:t>
            </a:r>
            <a:r>
              <a:rPr lang="en-US" dirty="0">
                <a:solidFill>
                  <a:schemeClr val="tx1"/>
                </a:solidFill>
              </a:rPr>
              <a:t>, M.D.</a:t>
            </a:r>
          </a:p>
          <a:p>
            <a:r>
              <a:rPr lang="en-US" dirty="0">
                <a:solidFill>
                  <a:schemeClr val="tx1"/>
                </a:solidFill>
              </a:rPr>
              <a:t>Columbia University</a:t>
            </a:r>
          </a:p>
          <a:p>
            <a:r>
              <a:rPr lang="en-US" dirty="0">
                <a:solidFill>
                  <a:schemeClr val="tx1"/>
                </a:solidFill>
              </a:rPr>
              <a:t>ASSFN Webinar 09/25/19</a:t>
            </a:r>
          </a:p>
        </p:txBody>
      </p:sp>
      <p:pic>
        <p:nvPicPr>
          <p:cNvPr id="17" name="Picture 4" descr="Figure1.jpg">
            <a:extLst>
              <a:ext uri="{FF2B5EF4-FFF2-40B4-BE49-F238E27FC236}">
                <a16:creationId xmlns:a16="http://schemas.microsoft.com/office/drawing/2014/main" id="{0FC614F7-D9E6-6B48-9ED4-819EE53E9F6C}"/>
              </a:ext>
            </a:extLst>
          </p:cNvPr>
          <p:cNvPicPr>
            <a:picLocks noChangeAspect="1"/>
          </p:cNvPicPr>
          <p:nvPr/>
        </p:nvPicPr>
        <p:blipFill rotWithShape="1">
          <a:blip r:embed="rId2">
            <a:extLst>
              <a:ext uri="{28A0092B-C50C-407E-A947-70E740481C1C}">
                <a14:useLocalDpi xmlns:a14="http://schemas.microsoft.com/office/drawing/2010/main" val="0"/>
              </a:ext>
            </a:extLst>
          </a:blip>
          <a:srcRect t="56080"/>
          <a:stretch/>
        </p:blipFill>
        <p:spPr bwMode="auto">
          <a:xfrm>
            <a:off x="197503" y="4239887"/>
            <a:ext cx="4015269" cy="2115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Content Placeholder 3" descr="IMG_0790.jpg">
            <a:extLst>
              <a:ext uri="{FF2B5EF4-FFF2-40B4-BE49-F238E27FC236}">
                <a16:creationId xmlns:a16="http://schemas.microsoft.com/office/drawing/2014/main" id="{3C2419F9-E395-194D-BC35-E1BA20B0F014}"/>
              </a:ext>
            </a:extLst>
          </p:cNvPr>
          <p:cNvPicPr>
            <a:picLocks noChangeAspect="1"/>
          </p:cNvPicPr>
          <p:nvPr/>
        </p:nvPicPr>
        <p:blipFill rotWithShape="1">
          <a:blip r:embed="rId3">
            <a:extLst>
              <a:ext uri="{28A0092B-C50C-407E-A947-70E740481C1C}">
                <a14:useLocalDpi xmlns:a14="http://schemas.microsoft.com/office/drawing/2010/main" val="0"/>
              </a:ext>
            </a:extLst>
          </a:blip>
          <a:srcRect l="10957" t="13336" r="26080" b="13336"/>
          <a:stretch/>
        </p:blipFill>
        <p:spPr>
          <a:xfrm>
            <a:off x="5357587" y="3698144"/>
            <a:ext cx="3340099" cy="2917470"/>
          </a:xfrm>
          <a:prstGeom prst="rect">
            <a:avLst/>
          </a:prstGeom>
        </p:spPr>
      </p:pic>
    </p:spTree>
    <p:extLst>
      <p:ext uri="{BB962C8B-B14F-4D97-AF65-F5344CB8AC3E}">
        <p14:creationId xmlns:p14="http://schemas.microsoft.com/office/powerpoint/2010/main" val="2375260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4294967295"/>
          </p:nvPr>
        </p:nvSpPr>
        <p:spPr>
          <a:xfrm>
            <a:off x="321735" y="-130674"/>
            <a:ext cx="8822267" cy="6396007"/>
          </a:xfrm>
        </p:spPr>
        <p:txBody>
          <a:bodyPr rtlCol="0">
            <a:noAutofit/>
          </a:bodyPr>
          <a:lstStyle/>
          <a:p>
            <a:pPr marL="182862" indent="-182862">
              <a:buFont typeface="Arial" pitchFamily="34" charset="0"/>
              <a:buChar char="•"/>
              <a:defRPr/>
            </a:pPr>
            <a:r>
              <a:rPr lang="en-US" sz="2800" dirty="0">
                <a:solidFill>
                  <a:srgbClr val="000000"/>
                </a:solidFill>
              </a:rPr>
              <a:t>LITT works for SAH surgery, but not as well as open surgery.</a:t>
            </a:r>
          </a:p>
          <a:p>
            <a:pPr marL="182862" indent="-182862">
              <a:buFont typeface="Arial" pitchFamily="34" charset="0"/>
              <a:buChar char="•"/>
              <a:defRPr/>
            </a:pPr>
            <a:r>
              <a:rPr lang="en-US" sz="2800" dirty="0">
                <a:solidFill>
                  <a:srgbClr val="000000"/>
                </a:solidFill>
              </a:rPr>
              <a:t>LITT for SAH is safe; ? cost effective.</a:t>
            </a:r>
          </a:p>
          <a:p>
            <a:pPr marL="182862" indent="-182862">
              <a:buFont typeface="Arial" pitchFamily="34" charset="0"/>
              <a:buChar char="•"/>
              <a:defRPr/>
            </a:pPr>
            <a:r>
              <a:rPr lang="en-US" sz="2800" dirty="0">
                <a:solidFill>
                  <a:srgbClr val="000000"/>
                </a:solidFill>
              </a:rPr>
              <a:t>For patients unwilling to undergo open surgery.</a:t>
            </a:r>
          </a:p>
          <a:p>
            <a:pPr marL="182862" indent="-182862">
              <a:buFont typeface="Arial" pitchFamily="34" charset="0"/>
              <a:buChar char="•"/>
              <a:defRPr/>
            </a:pPr>
            <a:r>
              <a:rPr lang="en-US" sz="2800" dirty="0">
                <a:solidFill>
                  <a:srgbClr val="000000"/>
                </a:solidFill>
              </a:rPr>
              <a:t>First line treatment option, with repeat ablations or open resection still viable for patients who fail to achieve seizure freedom. </a:t>
            </a:r>
          </a:p>
          <a:p>
            <a:pPr marL="182862" indent="-182862">
              <a:buFont typeface="Arial" pitchFamily="34" charset="0"/>
              <a:buChar char="•"/>
              <a:defRPr/>
            </a:pPr>
            <a:r>
              <a:rPr lang="en-US" sz="2800" dirty="0">
                <a:solidFill>
                  <a:srgbClr val="000000"/>
                </a:solidFill>
              </a:rPr>
              <a:t>Works well in MRI normal MTLE if seizures localized by SEEG </a:t>
            </a:r>
            <a:r>
              <a:rPr lang="en-US" sz="1600" dirty="0">
                <a:solidFill>
                  <a:srgbClr val="000000"/>
                </a:solidFill>
              </a:rPr>
              <a:t>(</a:t>
            </a:r>
            <a:r>
              <a:rPr lang="en-US" sz="1600" dirty="0" err="1">
                <a:solidFill>
                  <a:srgbClr val="000000"/>
                </a:solidFill>
              </a:rPr>
              <a:t>Youngerman</a:t>
            </a:r>
            <a:r>
              <a:rPr lang="en-US" sz="1600" dirty="0">
                <a:solidFill>
                  <a:srgbClr val="000000"/>
                </a:solidFill>
              </a:rPr>
              <a:t> et al, </a:t>
            </a:r>
            <a:r>
              <a:rPr lang="en-US" sz="1600" dirty="0" err="1">
                <a:solidFill>
                  <a:srgbClr val="000000"/>
                </a:solidFill>
              </a:rPr>
              <a:t>Epilepsia</a:t>
            </a:r>
            <a:r>
              <a:rPr lang="en-US" sz="1600" dirty="0">
                <a:solidFill>
                  <a:srgbClr val="000000"/>
                </a:solidFill>
              </a:rPr>
              <a:t>, 2018)</a:t>
            </a:r>
          </a:p>
          <a:p>
            <a:pPr marL="182862" indent="-182862">
              <a:buFont typeface="Arial" pitchFamily="34" charset="0"/>
              <a:buChar char="•"/>
              <a:defRPr/>
            </a:pPr>
            <a:r>
              <a:rPr lang="en-US" sz="2800" dirty="0">
                <a:solidFill>
                  <a:srgbClr val="000000"/>
                </a:solidFill>
              </a:rPr>
              <a:t>Prospective trial ongoing (SLATE) to further optimize ablation volume/targets and patient selection.</a:t>
            </a:r>
          </a:p>
          <a:p>
            <a:pPr marL="182862" indent="-182862">
              <a:buFont typeface="Arial" pitchFamily="34" charset="0"/>
              <a:buChar char="•"/>
              <a:defRPr/>
            </a:pPr>
            <a:r>
              <a:rPr lang="en-US" sz="2800" dirty="0">
                <a:solidFill>
                  <a:srgbClr val="000000"/>
                </a:solidFill>
              </a:rPr>
              <a:t>Also effective for </a:t>
            </a:r>
            <a:r>
              <a:rPr lang="en-US" sz="2800" dirty="0"/>
              <a:t>HH, FCD, LGG/LEAT, CM,TSC, p-SEEG,CC, </a:t>
            </a:r>
            <a:r>
              <a:rPr lang="is-IS" sz="2800" dirty="0"/>
              <a:t>…</a:t>
            </a:r>
          </a:p>
          <a:p>
            <a:pPr marL="182862" indent="-182862">
              <a:buFont typeface="Arial" pitchFamily="34" charset="0"/>
              <a:buChar char="•"/>
              <a:defRPr/>
            </a:pPr>
            <a:r>
              <a:rPr lang="is-IS" sz="2800" dirty="0">
                <a:solidFill>
                  <a:srgbClr val="000000"/>
                </a:solidFill>
              </a:rPr>
              <a:t>(Obviously)...needs more data and follow up!!!</a:t>
            </a:r>
            <a:endParaRPr lang="en-US" sz="2800" dirty="0">
              <a:solidFill>
                <a:srgbClr val="000000"/>
              </a:solidFill>
            </a:endParaRPr>
          </a:p>
        </p:txBody>
      </p:sp>
      <p:sp>
        <p:nvSpPr>
          <p:cNvPr id="13315" name="TextBox 2"/>
          <p:cNvSpPr txBox="1">
            <a:spLocks noChangeArrowheads="1"/>
          </p:cNvSpPr>
          <p:nvPr/>
        </p:nvSpPr>
        <p:spPr bwMode="auto">
          <a:xfrm>
            <a:off x="457200" y="4991101"/>
            <a:ext cx="8229600" cy="369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1" tIns="45716" rIns="91431" bIns="45716">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endParaRPr lang="en-US"/>
          </a:p>
        </p:txBody>
      </p:sp>
    </p:spTree>
    <p:extLst>
      <p:ext uri="{BB962C8B-B14F-4D97-AF65-F5344CB8AC3E}">
        <p14:creationId xmlns:p14="http://schemas.microsoft.com/office/powerpoint/2010/main" val="203268637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4294967295"/>
          </p:nvPr>
        </p:nvSpPr>
        <p:spPr>
          <a:xfrm>
            <a:off x="321733" y="461993"/>
            <a:ext cx="8822267" cy="6396007"/>
          </a:xfrm>
        </p:spPr>
        <p:txBody>
          <a:bodyPr rtlCol="0">
            <a:noAutofit/>
          </a:bodyPr>
          <a:lstStyle/>
          <a:p>
            <a:pPr marL="182880" indent="-182880" fontAlgn="auto">
              <a:spcAft>
                <a:spcPts val="0"/>
              </a:spcAft>
              <a:buFont typeface="Arial" pitchFamily="34" charset="0"/>
              <a:buChar char="•"/>
              <a:defRPr/>
            </a:pPr>
            <a:r>
              <a:rPr lang="en-US" sz="3000" dirty="0">
                <a:solidFill>
                  <a:srgbClr val="000000"/>
                </a:solidFill>
              </a:rPr>
              <a:t>Patients want minimally invasive surgery.</a:t>
            </a:r>
            <a:endParaRPr lang="en-US" sz="3000" dirty="0">
              <a:solidFill>
                <a:srgbClr val="000000"/>
              </a:solidFill>
              <a:ea typeface="+mn-ea"/>
              <a:cs typeface="+mn-cs"/>
            </a:endParaRPr>
          </a:p>
          <a:p>
            <a:pPr marL="582930" lvl="1" indent="-182880">
              <a:buFont typeface="Arial" pitchFamily="34" charset="0"/>
              <a:buChar char="•"/>
              <a:defRPr/>
            </a:pPr>
            <a:r>
              <a:rPr lang="en-US" sz="2600" dirty="0">
                <a:solidFill>
                  <a:srgbClr val="000000"/>
                </a:solidFill>
                <a:ea typeface="+mn-ea"/>
                <a:cs typeface="+mn-cs"/>
              </a:rPr>
              <a:t>LITT over ATL/SAH </a:t>
            </a:r>
          </a:p>
          <a:p>
            <a:pPr marL="582930" lvl="1" indent="-182880">
              <a:buFont typeface="Arial" pitchFamily="34" charset="0"/>
              <a:buChar char="•"/>
              <a:defRPr/>
            </a:pPr>
            <a:r>
              <a:rPr lang="en-US" sz="2600" dirty="0">
                <a:solidFill>
                  <a:srgbClr val="000000"/>
                </a:solidFill>
              </a:rPr>
              <a:t>SEEG over SD grid/strips</a:t>
            </a:r>
          </a:p>
          <a:p>
            <a:pPr marL="582930" lvl="1" indent="-182880">
              <a:buFont typeface="Arial" pitchFamily="34" charset="0"/>
              <a:buChar char="•"/>
              <a:defRPr/>
            </a:pPr>
            <a:r>
              <a:rPr lang="en-US" sz="2600" dirty="0">
                <a:solidFill>
                  <a:srgbClr val="000000"/>
                </a:solidFill>
              </a:rPr>
              <a:t>Expanding LITT indications</a:t>
            </a:r>
          </a:p>
          <a:p>
            <a:pPr marL="582930" lvl="1" indent="-182880">
              <a:buFont typeface="Arial" pitchFamily="34" charset="0"/>
              <a:buChar char="•"/>
              <a:defRPr/>
            </a:pPr>
            <a:endParaRPr lang="en-US" sz="2600" dirty="0">
              <a:solidFill>
                <a:srgbClr val="000000"/>
              </a:solidFill>
            </a:endParaRPr>
          </a:p>
          <a:p>
            <a:pPr marL="582930" lvl="1" indent="-182880">
              <a:buFont typeface="Arial" pitchFamily="34" charset="0"/>
              <a:buChar char="•"/>
              <a:defRPr/>
            </a:pPr>
            <a:endParaRPr lang="en-US" sz="2600" dirty="0">
              <a:solidFill>
                <a:srgbClr val="000000"/>
              </a:solidFill>
            </a:endParaRPr>
          </a:p>
          <a:p>
            <a:pPr marL="582930" lvl="1" indent="-182880">
              <a:buFont typeface="Arial" pitchFamily="34" charset="0"/>
              <a:buChar char="•"/>
              <a:defRPr/>
            </a:pPr>
            <a:endParaRPr lang="en-US" sz="2600" dirty="0">
              <a:solidFill>
                <a:srgbClr val="000000"/>
              </a:solidFill>
            </a:endParaRPr>
          </a:p>
          <a:p>
            <a:pPr marL="400050" lvl="1" indent="0">
              <a:buNone/>
              <a:defRPr/>
            </a:pPr>
            <a:endParaRPr lang="en-US" sz="2600" dirty="0">
              <a:solidFill>
                <a:srgbClr val="000000"/>
              </a:solidFill>
            </a:endParaRPr>
          </a:p>
          <a:p>
            <a:pPr marL="400050" lvl="1" indent="0">
              <a:buNone/>
              <a:defRPr/>
            </a:pPr>
            <a:endParaRPr lang="en-US" sz="2600" dirty="0">
              <a:solidFill>
                <a:srgbClr val="000000"/>
              </a:solidFill>
            </a:endParaRPr>
          </a:p>
        </p:txBody>
      </p:sp>
      <p:sp>
        <p:nvSpPr>
          <p:cNvPr id="13315" name="TextBox 2"/>
          <p:cNvSpPr txBox="1">
            <a:spLocks noChangeArrowheads="1"/>
          </p:cNvSpPr>
          <p:nvPr/>
        </p:nvSpPr>
        <p:spPr bwMode="auto">
          <a:xfrm>
            <a:off x="457200" y="4991100"/>
            <a:ext cx="82296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endParaRPr lang="en-US"/>
          </a:p>
        </p:txBody>
      </p:sp>
      <p:pic>
        <p:nvPicPr>
          <p:cNvPr id="8" name="Content Placeholder 3" descr="IMG_0790.jpg"/>
          <p:cNvPicPr>
            <a:picLocks noGrp="1" noChangeAspect="1"/>
          </p:cNvPicPr>
          <p:nvPr>
            <p:ph idx="1"/>
          </p:nvPr>
        </p:nvPicPr>
        <p:blipFill rotWithShape="1">
          <a:blip r:embed="rId3">
            <a:extLst>
              <a:ext uri="{28A0092B-C50C-407E-A947-70E740481C1C}">
                <a14:useLocalDpi xmlns:a14="http://schemas.microsoft.com/office/drawing/2010/main" val="0"/>
              </a:ext>
            </a:extLst>
          </a:blip>
          <a:srcRect l="10957" t="13336" r="26080" b="13336"/>
          <a:stretch/>
        </p:blipFill>
        <p:spPr>
          <a:xfrm>
            <a:off x="317501" y="2522586"/>
            <a:ext cx="4187445" cy="3657600"/>
          </a:xfrm>
        </p:spPr>
      </p:pic>
      <p:pic>
        <p:nvPicPr>
          <p:cNvPr id="9" name="Picture 8" descr="Lopez SEEG right.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6468" y="2525761"/>
            <a:ext cx="4244332" cy="3657600"/>
          </a:xfrm>
          <a:prstGeom prst="rect">
            <a:avLst/>
          </a:prstGeom>
        </p:spPr>
      </p:pic>
    </p:spTree>
    <p:extLst>
      <p:ext uri="{BB962C8B-B14F-4D97-AF65-F5344CB8AC3E}">
        <p14:creationId xmlns:p14="http://schemas.microsoft.com/office/powerpoint/2010/main" val="146158813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solidFill>
                  <a:srgbClr val="000000"/>
                </a:solidFill>
                <a:latin typeface="+mn-lt"/>
              </a:rPr>
              <a:t>Improving the Treatment Gap:</a:t>
            </a:r>
            <a:br>
              <a:rPr lang="en-US" dirty="0">
                <a:solidFill>
                  <a:srgbClr val="000000"/>
                </a:solidFill>
                <a:latin typeface="+mn-lt"/>
              </a:rPr>
            </a:br>
            <a:r>
              <a:rPr lang="en-US" dirty="0" err="1">
                <a:solidFill>
                  <a:srgbClr val="000000"/>
                </a:solidFill>
                <a:latin typeface="+mn-lt"/>
              </a:rPr>
              <a:t>Nonlesional</a:t>
            </a:r>
            <a:r>
              <a:rPr lang="en-US" dirty="0">
                <a:solidFill>
                  <a:srgbClr val="000000"/>
                </a:solidFill>
                <a:latin typeface="+mn-lt"/>
              </a:rPr>
              <a:t> </a:t>
            </a:r>
            <a:r>
              <a:rPr lang="en-US" dirty="0" err="1">
                <a:solidFill>
                  <a:srgbClr val="000000"/>
                </a:solidFill>
                <a:latin typeface="+mn-lt"/>
              </a:rPr>
              <a:t>Neuromodulation</a:t>
            </a:r>
            <a:endParaRPr lang="en-US" dirty="0">
              <a:solidFill>
                <a:srgbClr val="000000"/>
              </a:solidFill>
              <a:latin typeface="+mn-lt"/>
            </a:endParaRPr>
          </a:p>
        </p:txBody>
      </p:sp>
      <p:grpSp>
        <p:nvGrpSpPr>
          <p:cNvPr id="4" name="Group 3"/>
          <p:cNvGrpSpPr/>
          <p:nvPr/>
        </p:nvGrpSpPr>
        <p:grpSpPr>
          <a:xfrm>
            <a:off x="407269" y="1570037"/>
            <a:ext cx="8153400" cy="4567238"/>
            <a:chOff x="533400" y="1562100"/>
            <a:chExt cx="8153400" cy="4567238"/>
          </a:xfrm>
        </p:grpSpPr>
        <p:sp>
          <p:nvSpPr>
            <p:cNvPr id="5" name="object 5"/>
            <p:cNvSpPr>
              <a:spLocks/>
            </p:cNvSpPr>
            <p:nvPr/>
          </p:nvSpPr>
          <p:spPr bwMode="auto">
            <a:xfrm>
              <a:off x="1516063" y="1595438"/>
              <a:ext cx="0" cy="4071937"/>
            </a:xfrm>
            <a:custGeom>
              <a:avLst/>
              <a:gdLst>
                <a:gd name="T0" fmla="*/ 0 h 4072254"/>
                <a:gd name="T1" fmla="*/ 4066548 h 4072254"/>
                <a:gd name="T2" fmla="*/ 0 60000 65536"/>
                <a:gd name="T3" fmla="*/ 0 60000 65536"/>
              </a:gdLst>
              <a:ahLst/>
              <a:cxnLst>
                <a:cxn ang="T2">
                  <a:pos x="0" y="T0"/>
                </a:cxn>
                <a:cxn ang="T3">
                  <a:pos x="0" y="T1"/>
                </a:cxn>
              </a:cxnLst>
              <a:rect l="0" t="0" r="r" b="b"/>
              <a:pathLst>
                <a:path h="4072254">
                  <a:moveTo>
                    <a:pt x="0" y="0"/>
                  </a:moveTo>
                  <a:lnTo>
                    <a:pt x="0" y="4071937"/>
                  </a:lnTo>
                </a:path>
              </a:pathLst>
            </a:custGeom>
            <a:noFill/>
            <a:ln w="254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6" name="object 6"/>
            <p:cNvSpPr>
              <a:spLocks/>
            </p:cNvSpPr>
            <p:nvPr/>
          </p:nvSpPr>
          <p:spPr bwMode="auto">
            <a:xfrm>
              <a:off x="1533525" y="5667375"/>
              <a:ext cx="7153275" cy="46038"/>
            </a:xfrm>
            <a:custGeom>
              <a:avLst/>
              <a:gdLst>
                <a:gd name="T0" fmla="*/ 32063161 w 6472555"/>
                <a:gd name="T1" fmla="*/ 0 h 45719"/>
                <a:gd name="T2" fmla="*/ 0 w 6472555"/>
                <a:gd name="T3" fmla="*/ 0 h 45719"/>
                <a:gd name="T4" fmla="*/ 0 60000 65536"/>
                <a:gd name="T5" fmla="*/ 0 60000 65536"/>
              </a:gdLst>
              <a:ahLst/>
              <a:cxnLst>
                <a:cxn ang="T4">
                  <a:pos x="T0" y="T1"/>
                </a:cxn>
                <a:cxn ang="T5">
                  <a:pos x="T2" y="T3"/>
                </a:cxn>
              </a:cxnLst>
              <a:rect l="0" t="0" r="r" b="b"/>
              <a:pathLst>
                <a:path w="6472555" h="45719">
                  <a:moveTo>
                    <a:pt x="6472237" y="0"/>
                  </a:moveTo>
                  <a:lnTo>
                    <a:pt x="0" y="0"/>
                  </a:lnTo>
                </a:path>
              </a:pathLst>
            </a:custGeom>
            <a:noFill/>
            <a:ln w="254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7" name="object 7">
              <a:extLst>
                <a:ext uri="{FF2B5EF4-FFF2-40B4-BE49-F238E27FC236}">
                  <a16:creationId xmlns:a16="http://schemas.microsoft.com/office/drawing/2014/main" id="{B64411CF-C74A-C945-8EBB-B9B00F687826}"/>
                </a:ext>
              </a:extLst>
            </p:cNvPr>
            <p:cNvSpPr txBox="1"/>
            <p:nvPr/>
          </p:nvSpPr>
          <p:spPr>
            <a:xfrm>
              <a:off x="898335" y="2383980"/>
              <a:ext cx="315898" cy="2479675"/>
            </a:xfrm>
            <a:prstGeom prst="rect">
              <a:avLst/>
            </a:prstGeom>
          </p:spPr>
          <p:txBody>
            <a:bodyPr vert="vert270" lIns="0" tIns="0" rIns="0" bIns="0">
              <a:spAutoFit/>
            </a:bodyPr>
            <a:lstStyle/>
            <a:p>
              <a:pPr marL="12700" eaLnBrk="1" fontAlgn="auto" hangingPunct="1">
                <a:lnSpc>
                  <a:spcPts val="2380"/>
                </a:lnSpc>
                <a:spcBef>
                  <a:spcPts val="0"/>
                </a:spcBef>
                <a:spcAft>
                  <a:spcPts val="0"/>
                </a:spcAft>
                <a:defRPr/>
              </a:pPr>
              <a:r>
                <a:rPr sz="2400" b="1" spc="-5" dirty="0">
                  <a:solidFill>
                    <a:srgbClr val="000000"/>
                  </a:solidFill>
                  <a:latin typeface="Calibri"/>
                  <a:ea typeface="+mn-ea"/>
                  <a:cs typeface="Calibri"/>
                </a:rPr>
                <a:t>COGNITIVE</a:t>
              </a:r>
              <a:r>
                <a:rPr sz="2400" b="1" spc="-75" dirty="0">
                  <a:solidFill>
                    <a:srgbClr val="000000"/>
                  </a:solidFill>
                  <a:latin typeface="Calibri"/>
                  <a:ea typeface="+mn-ea"/>
                  <a:cs typeface="Calibri"/>
                </a:rPr>
                <a:t> </a:t>
              </a:r>
              <a:r>
                <a:rPr lang="en-US" sz="2400" b="1" spc="-35" dirty="0">
                  <a:solidFill>
                    <a:srgbClr val="000000"/>
                  </a:solidFill>
                  <a:latin typeface="Calibri"/>
                  <a:ea typeface="+mn-ea"/>
                  <a:cs typeface="Calibri"/>
                </a:rPr>
                <a:t>RISK</a:t>
              </a:r>
              <a:endParaRPr sz="2400" dirty="0">
                <a:solidFill>
                  <a:srgbClr val="000000"/>
                </a:solidFill>
                <a:latin typeface="Calibri"/>
                <a:ea typeface="+mn-ea"/>
                <a:cs typeface="Calibri"/>
              </a:endParaRPr>
            </a:p>
          </p:txBody>
        </p:sp>
        <p:sp>
          <p:nvSpPr>
            <p:cNvPr id="8" name="object 8">
              <a:extLst>
                <a:ext uri="{FF2B5EF4-FFF2-40B4-BE49-F238E27FC236}">
                  <a16:creationId xmlns:a16="http://schemas.microsoft.com/office/drawing/2014/main" id="{D509AF71-817C-624B-8ECB-062BA085C30C}"/>
                </a:ext>
              </a:extLst>
            </p:cNvPr>
            <p:cNvSpPr txBox="1"/>
            <p:nvPr/>
          </p:nvSpPr>
          <p:spPr>
            <a:xfrm>
              <a:off x="2965450" y="5737225"/>
              <a:ext cx="3940175" cy="392113"/>
            </a:xfrm>
            <a:prstGeom prst="rect">
              <a:avLst/>
            </a:prstGeom>
          </p:spPr>
          <p:txBody>
            <a:bodyPr lIns="0" tIns="12700" rIns="0" bIns="0">
              <a:spAutoFit/>
            </a:bodyPr>
            <a:lstStyle/>
            <a:p>
              <a:pPr marL="12700" eaLnBrk="1" fontAlgn="auto" hangingPunct="1">
                <a:spcBef>
                  <a:spcPts val="100"/>
                </a:spcBef>
                <a:spcAft>
                  <a:spcPts val="0"/>
                </a:spcAft>
                <a:defRPr/>
              </a:pPr>
              <a:r>
                <a:rPr sz="2400" b="1" spc="-5" dirty="0">
                  <a:latin typeface="Calibri"/>
                  <a:ea typeface="+mn-ea"/>
                  <a:cs typeface="Calibri"/>
                </a:rPr>
                <a:t>CHANCE OF SEIZURE</a:t>
              </a:r>
              <a:r>
                <a:rPr sz="2400" b="1" spc="-35" dirty="0">
                  <a:latin typeface="Calibri"/>
                  <a:ea typeface="+mn-ea"/>
                  <a:cs typeface="Calibri"/>
                </a:rPr>
                <a:t> </a:t>
              </a:r>
              <a:r>
                <a:rPr sz="2400" b="1" spc="-5" dirty="0">
                  <a:latin typeface="Calibri"/>
                  <a:ea typeface="+mn-ea"/>
                  <a:cs typeface="Calibri"/>
                </a:rPr>
                <a:t>FREEDOM</a:t>
              </a:r>
              <a:endParaRPr sz="2400" dirty="0">
                <a:latin typeface="Calibri"/>
                <a:ea typeface="+mn-ea"/>
                <a:cs typeface="Calibri"/>
              </a:endParaRPr>
            </a:p>
          </p:txBody>
        </p:sp>
        <p:sp>
          <p:nvSpPr>
            <p:cNvPr id="9" name="object 9">
              <a:extLst>
                <a:ext uri="{FF2B5EF4-FFF2-40B4-BE49-F238E27FC236}">
                  <a16:creationId xmlns:a16="http://schemas.microsoft.com/office/drawing/2014/main" id="{CCB352AC-8364-184E-B767-31C850DB3D9B}"/>
                </a:ext>
              </a:extLst>
            </p:cNvPr>
            <p:cNvSpPr>
              <a:spLocks/>
            </p:cNvSpPr>
            <p:nvPr/>
          </p:nvSpPr>
          <p:spPr bwMode="auto">
            <a:xfrm>
              <a:off x="1533525" y="3508375"/>
              <a:ext cx="1898650" cy="995363"/>
            </a:xfrm>
            <a:custGeom>
              <a:avLst/>
              <a:gdLst>
                <a:gd name="T0" fmla="*/ 886907 w 1898650"/>
                <a:gd name="T1" fmla="*/ 1058 h 995679"/>
                <a:gd name="T2" fmla="*/ 765430 w 1898650"/>
                <a:gd name="T3" fmla="*/ 9324 h 995679"/>
                <a:gd name="T4" fmla="*/ 649266 w 1898650"/>
                <a:gd name="T5" fmla="*/ 25355 h 995679"/>
                <a:gd name="T6" fmla="*/ 539415 w 1898650"/>
                <a:gd name="T7" fmla="*/ 48626 h 995679"/>
                <a:gd name="T8" fmla="*/ 436879 w 1898650"/>
                <a:gd name="T9" fmla="*/ 78611 h 995679"/>
                <a:gd name="T10" fmla="*/ 342659 w 1898650"/>
                <a:gd name="T11" fmla="*/ 114790 h 995679"/>
                <a:gd name="T12" fmla="*/ 257754 w 1898650"/>
                <a:gd name="T13" fmla="*/ 156633 h 995679"/>
                <a:gd name="T14" fmla="*/ 183165 w 1898650"/>
                <a:gd name="T15" fmla="*/ 203621 h 995679"/>
                <a:gd name="T16" fmla="*/ 119894 w 1898650"/>
                <a:gd name="T17" fmla="*/ 255228 h 995679"/>
                <a:gd name="T18" fmla="*/ 48397 w 1898650"/>
                <a:gd name="T19" fmla="*/ 340152 h 995679"/>
                <a:gd name="T20" fmla="*/ 2019 w 1898650"/>
                <a:gd name="T21" fmla="*/ 464655 h 995679"/>
                <a:gd name="T22" fmla="*/ 2019 w 1898650"/>
                <a:gd name="T23" fmla="*/ 530062 h 995679"/>
                <a:gd name="T24" fmla="*/ 48397 w 1898650"/>
                <a:gd name="T25" fmla="*/ 654565 h 995679"/>
                <a:gd name="T26" fmla="*/ 119894 w 1898650"/>
                <a:gd name="T27" fmla="*/ 739489 h 995679"/>
                <a:gd name="T28" fmla="*/ 183165 w 1898650"/>
                <a:gd name="T29" fmla="*/ 791096 h 995679"/>
                <a:gd name="T30" fmla="*/ 257754 w 1898650"/>
                <a:gd name="T31" fmla="*/ 838084 h 995679"/>
                <a:gd name="T32" fmla="*/ 342659 w 1898650"/>
                <a:gd name="T33" fmla="*/ 879929 h 995679"/>
                <a:gd name="T34" fmla="*/ 436879 w 1898650"/>
                <a:gd name="T35" fmla="*/ 916106 h 995679"/>
                <a:gd name="T36" fmla="*/ 539415 w 1898650"/>
                <a:gd name="T37" fmla="*/ 946093 h 995679"/>
                <a:gd name="T38" fmla="*/ 649266 w 1898650"/>
                <a:gd name="T39" fmla="*/ 969362 h 995679"/>
                <a:gd name="T40" fmla="*/ 765430 w 1898650"/>
                <a:gd name="T41" fmla="*/ 985393 h 995679"/>
                <a:gd name="T42" fmla="*/ 886907 w 1898650"/>
                <a:gd name="T43" fmla="*/ 993660 h 995679"/>
                <a:gd name="T44" fmla="*/ 1011742 w 1898650"/>
                <a:gd name="T45" fmla="*/ 993660 h 995679"/>
                <a:gd name="T46" fmla="*/ 1133219 w 1898650"/>
                <a:gd name="T47" fmla="*/ 985393 h 995679"/>
                <a:gd name="T48" fmla="*/ 1249383 w 1898650"/>
                <a:gd name="T49" fmla="*/ 969362 h 995679"/>
                <a:gd name="T50" fmla="*/ 1359234 w 1898650"/>
                <a:gd name="T51" fmla="*/ 946093 h 995679"/>
                <a:gd name="T52" fmla="*/ 1461770 w 1898650"/>
                <a:gd name="T53" fmla="*/ 916106 h 995679"/>
                <a:gd name="T54" fmla="*/ 1555990 w 1898650"/>
                <a:gd name="T55" fmla="*/ 879929 h 995679"/>
                <a:gd name="T56" fmla="*/ 1640895 w 1898650"/>
                <a:gd name="T57" fmla="*/ 838084 h 995679"/>
                <a:gd name="T58" fmla="*/ 1715484 w 1898650"/>
                <a:gd name="T59" fmla="*/ 791096 h 995679"/>
                <a:gd name="T60" fmla="*/ 1778755 w 1898650"/>
                <a:gd name="T61" fmla="*/ 739489 h 995679"/>
                <a:gd name="T62" fmla="*/ 1850252 w 1898650"/>
                <a:gd name="T63" fmla="*/ 654565 h 995679"/>
                <a:gd name="T64" fmla="*/ 1896630 w 1898650"/>
                <a:gd name="T65" fmla="*/ 530062 h 995679"/>
                <a:gd name="T66" fmla="*/ 1896630 w 1898650"/>
                <a:gd name="T67" fmla="*/ 464655 h 995679"/>
                <a:gd name="T68" fmla="*/ 1850252 w 1898650"/>
                <a:gd name="T69" fmla="*/ 340152 h 995679"/>
                <a:gd name="T70" fmla="*/ 1778755 w 1898650"/>
                <a:gd name="T71" fmla="*/ 255228 h 995679"/>
                <a:gd name="T72" fmla="*/ 1715484 w 1898650"/>
                <a:gd name="T73" fmla="*/ 203621 h 995679"/>
                <a:gd name="T74" fmla="*/ 1640895 w 1898650"/>
                <a:gd name="T75" fmla="*/ 156633 h 995679"/>
                <a:gd name="T76" fmla="*/ 1555990 w 1898650"/>
                <a:gd name="T77" fmla="*/ 114790 h 995679"/>
                <a:gd name="T78" fmla="*/ 1461770 w 1898650"/>
                <a:gd name="T79" fmla="*/ 78611 h 995679"/>
                <a:gd name="T80" fmla="*/ 1359234 w 1898650"/>
                <a:gd name="T81" fmla="*/ 48626 h 995679"/>
                <a:gd name="T82" fmla="*/ 1249383 w 1898650"/>
                <a:gd name="T83" fmla="*/ 25355 h 995679"/>
                <a:gd name="T84" fmla="*/ 1133219 w 1898650"/>
                <a:gd name="T85" fmla="*/ 9324 h 995679"/>
                <a:gd name="T86" fmla="*/ 1011742 w 1898650"/>
                <a:gd name="T87" fmla="*/ 1058 h 99567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898650" h="995679">
                  <a:moveTo>
                    <a:pt x="949325" y="0"/>
                  </a:moveTo>
                  <a:lnTo>
                    <a:pt x="886907" y="1058"/>
                  </a:lnTo>
                  <a:lnTo>
                    <a:pt x="825567" y="4190"/>
                  </a:lnTo>
                  <a:lnTo>
                    <a:pt x="765430" y="9330"/>
                  </a:lnTo>
                  <a:lnTo>
                    <a:pt x="706621" y="16412"/>
                  </a:lnTo>
                  <a:lnTo>
                    <a:pt x="649266" y="25371"/>
                  </a:lnTo>
                  <a:lnTo>
                    <a:pt x="593489" y="36140"/>
                  </a:lnTo>
                  <a:lnTo>
                    <a:pt x="539415" y="48656"/>
                  </a:lnTo>
                  <a:lnTo>
                    <a:pt x="487171" y="62851"/>
                  </a:lnTo>
                  <a:lnTo>
                    <a:pt x="436879" y="78661"/>
                  </a:lnTo>
                  <a:lnTo>
                    <a:pt x="388667" y="96020"/>
                  </a:lnTo>
                  <a:lnTo>
                    <a:pt x="342659" y="114862"/>
                  </a:lnTo>
                  <a:lnTo>
                    <a:pt x="298979" y="135121"/>
                  </a:lnTo>
                  <a:lnTo>
                    <a:pt x="257754" y="156733"/>
                  </a:lnTo>
                  <a:lnTo>
                    <a:pt x="219107" y="179631"/>
                  </a:lnTo>
                  <a:lnTo>
                    <a:pt x="183165" y="203751"/>
                  </a:lnTo>
                  <a:lnTo>
                    <a:pt x="150052" y="229025"/>
                  </a:lnTo>
                  <a:lnTo>
                    <a:pt x="119894" y="255390"/>
                  </a:lnTo>
                  <a:lnTo>
                    <a:pt x="92816" y="282779"/>
                  </a:lnTo>
                  <a:lnTo>
                    <a:pt x="48397" y="340368"/>
                  </a:lnTo>
                  <a:lnTo>
                    <a:pt x="17798" y="401267"/>
                  </a:lnTo>
                  <a:lnTo>
                    <a:pt x="2019" y="464951"/>
                  </a:lnTo>
                  <a:lnTo>
                    <a:pt x="0" y="497674"/>
                  </a:lnTo>
                  <a:lnTo>
                    <a:pt x="2019" y="530398"/>
                  </a:lnTo>
                  <a:lnTo>
                    <a:pt x="17798" y="594082"/>
                  </a:lnTo>
                  <a:lnTo>
                    <a:pt x="48397" y="654981"/>
                  </a:lnTo>
                  <a:lnTo>
                    <a:pt x="92816" y="712570"/>
                  </a:lnTo>
                  <a:lnTo>
                    <a:pt x="119894" y="739959"/>
                  </a:lnTo>
                  <a:lnTo>
                    <a:pt x="150052" y="766323"/>
                  </a:lnTo>
                  <a:lnTo>
                    <a:pt x="183165" y="791598"/>
                  </a:lnTo>
                  <a:lnTo>
                    <a:pt x="219107" y="815717"/>
                  </a:lnTo>
                  <a:lnTo>
                    <a:pt x="257754" y="838616"/>
                  </a:lnTo>
                  <a:lnTo>
                    <a:pt x="298979" y="860228"/>
                  </a:lnTo>
                  <a:lnTo>
                    <a:pt x="342659" y="880487"/>
                  </a:lnTo>
                  <a:lnTo>
                    <a:pt x="388667" y="899329"/>
                  </a:lnTo>
                  <a:lnTo>
                    <a:pt x="436879" y="916688"/>
                  </a:lnTo>
                  <a:lnTo>
                    <a:pt x="487171" y="932498"/>
                  </a:lnTo>
                  <a:lnTo>
                    <a:pt x="539415" y="946693"/>
                  </a:lnTo>
                  <a:lnTo>
                    <a:pt x="593489" y="959208"/>
                  </a:lnTo>
                  <a:lnTo>
                    <a:pt x="649266" y="969978"/>
                  </a:lnTo>
                  <a:lnTo>
                    <a:pt x="706621" y="978937"/>
                  </a:lnTo>
                  <a:lnTo>
                    <a:pt x="765430" y="986019"/>
                  </a:lnTo>
                  <a:lnTo>
                    <a:pt x="825567" y="991159"/>
                  </a:lnTo>
                  <a:lnTo>
                    <a:pt x="886907" y="994291"/>
                  </a:lnTo>
                  <a:lnTo>
                    <a:pt x="949325" y="995349"/>
                  </a:lnTo>
                  <a:lnTo>
                    <a:pt x="1011742" y="994291"/>
                  </a:lnTo>
                  <a:lnTo>
                    <a:pt x="1073082" y="991159"/>
                  </a:lnTo>
                  <a:lnTo>
                    <a:pt x="1133219" y="986019"/>
                  </a:lnTo>
                  <a:lnTo>
                    <a:pt x="1192028" y="978937"/>
                  </a:lnTo>
                  <a:lnTo>
                    <a:pt x="1249383" y="969978"/>
                  </a:lnTo>
                  <a:lnTo>
                    <a:pt x="1305160" y="959208"/>
                  </a:lnTo>
                  <a:lnTo>
                    <a:pt x="1359234" y="946693"/>
                  </a:lnTo>
                  <a:lnTo>
                    <a:pt x="1411478" y="932498"/>
                  </a:lnTo>
                  <a:lnTo>
                    <a:pt x="1461770" y="916688"/>
                  </a:lnTo>
                  <a:lnTo>
                    <a:pt x="1509982" y="899329"/>
                  </a:lnTo>
                  <a:lnTo>
                    <a:pt x="1555990" y="880487"/>
                  </a:lnTo>
                  <a:lnTo>
                    <a:pt x="1599670" y="860228"/>
                  </a:lnTo>
                  <a:lnTo>
                    <a:pt x="1640895" y="838616"/>
                  </a:lnTo>
                  <a:lnTo>
                    <a:pt x="1679542" y="815717"/>
                  </a:lnTo>
                  <a:lnTo>
                    <a:pt x="1715484" y="791598"/>
                  </a:lnTo>
                  <a:lnTo>
                    <a:pt x="1748597" y="766323"/>
                  </a:lnTo>
                  <a:lnTo>
                    <a:pt x="1778755" y="739959"/>
                  </a:lnTo>
                  <a:lnTo>
                    <a:pt x="1805833" y="712570"/>
                  </a:lnTo>
                  <a:lnTo>
                    <a:pt x="1850252" y="654981"/>
                  </a:lnTo>
                  <a:lnTo>
                    <a:pt x="1880851" y="594082"/>
                  </a:lnTo>
                  <a:lnTo>
                    <a:pt x="1896630" y="530398"/>
                  </a:lnTo>
                  <a:lnTo>
                    <a:pt x="1898650" y="497674"/>
                  </a:lnTo>
                  <a:lnTo>
                    <a:pt x="1896630" y="464951"/>
                  </a:lnTo>
                  <a:lnTo>
                    <a:pt x="1880851" y="401267"/>
                  </a:lnTo>
                  <a:lnTo>
                    <a:pt x="1850252" y="340368"/>
                  </a:lnTo>
                  <a:lnTo>
                    <a:pt x="1805833" y="282779"/>
                  </a:lnTo>
                  <a:lnTo>
                    <a:pt x="1778755" y="255390"/>
                  </a:lnTo>
                  <a:lnTo>
                    <a:pt x="1748597" y="229025"/>
                  </a:lnTo>
                  <a:lnTo>
                    <a:pt x="1715484" y="203751"/>
                  </a:lnTo>
                  <a:lnTo>
                    <a:pt x="1679542" y="179631"/>
                  </a:lnTo>
                  <a:lnTo>
                    <a:pt x="1640895" y="156733"/>
                  </a:lnTo>
                  <a:lnTo>
                    <a:pt x="1599670" y="135121"/>
                  </a:lnTo>
                  <a:lnTo>
                    <a:pt x="1555990" y="114862"/>
                  </a:lnTo>
                  <a:lnTo>
                    <a:pt x="1509982" y="96020"/>
                  </a:lnTo>
                  <a:lnTo>
                    <a:pt x="1461770" y="78661"/>
                  </a:lnTo>
                  <a:lnTo>
                    <a:pt x="1411478" y="62851"/>
                  </a:lnTo>
                  <a:lnTo>
                    <a:pt x="1359234" y="48656"/>
                  </a:lnTo>
                  <a:lnTo>
                    <a:pt x="1305160" y="36140"/>
                  </a:lnTo>
                  <a:lnTo>
                    <a:pt x="1249383" y="25371"/>
                  </a:lnTo>
                  <a:lnTo>
                    <a:pt x="1192028" y="16412"/>
                  </a:lnTo>
                  <a:lnTo>
                    <a:pt x="1133219" y="9330"/>
                  </a:lnTo>
                  <a:lnTo>
                    <a:pt x="1073082" y="4190"/>
                  </a:lnTo>
                  <a:lnTo>
                    <a:pt x="1011742" y="1058"/>
                  </a:lnTo>
                  <a:lnTo>
                    <a:pt x="949325" y="0"/>
                  </a:lnTo>
                  <a:close/>
                </a:path>
              </a:pathLst>
            </a:custGeom>
            <a:solidFill>
              <a:schemeClr val="accent6">
                <a:lumMod val="75000"/>
              </a:schemeClr>
            </a:solidFill>
            <a:ln>
              <a:noFill/>
            </a:ln>
          </p:spPr>
          <p:txBody>
            <a:bodyPr lIns="0" tIns="0" rIns="0" bIns="0"/>
            <a:lstStyle/>
            <a:p>
              <a:pPr eaLnBrk="1" hangingPunct="1">
                <a:defRPr/>
              </a:pPr>
              <a:endParaRPr lang="en-US">
                <a:latin typeface="Calibri" panose="020F0502020204030204" pitchFamily="34" charset="0"/>
                <a:ea typeface="+mn-ea"/>
                <a:cs typeface="Arial" panose="020B0604020202020204" pitchFamily="34" charset="0"/>
              </a:endParaRPr>
            </a:p>
          </p:txBody>
        </p:sp>
        <p:sp>
          <p:nvSpPr>
            <p:cNvPr id="10" name="object 10">
              <a:extLst>
                <a:ext uri="{FF2B5EF4-FFF2-40B4-BE49-F238E27FC236}">
                  <a16:creationId xmlns:a16="http://schemas.microsoft.com/office/drawing/2014/main" id="{0100B06C-8838-F94C-B5FB-4A1F31C8BB01}"/>
                </a:ext>
              </a:extLst>
            </p:cNvPr>
            <p:cNvSpPr txBox="1"/>
            <p:nvPr/>
          </p:nvSpPr>
          <p:spPr>
            <a:xfrm>
              <a:off x="1898650" y="3703638"/>
              <a:ext cx="1168400" cy="574675"/>
            </a:xfrm>
            <a:prstGeom prst="rect">
              <a:avLst/>
            </a:prstGeom>
          </p:spPr>
          <p:txBody>
            <a:bodyPr lIns="0" tIns="12700" rIns="0" bIns="0">
              <a:spAutoFit/>
            </a:bodyPr>
            <a:lstStyle/>
            <a:p>
              <a:pPr algn="ctr" eaLnBrk="1" fontAlgn="auto" hangingPunct="1">
                <a:spcBef>
                  <a:spcPts val="100"/>
                </a:spcBef>
                <a:spcAft>
                  <a:spcPts val="0"/>
                </a:spcAft>
                <a:defRPr/>
              </a:pPr>
              <a:r>
                <a:rPr b="1" spc="-5" dirty="0">
                  <a:solidFill>
                    <a:srgbClr val="000000"/>
                  </a:solidFill>
                  <a:latin typeface="Calibri"/>
                  <a:ea typeface="+mn-ea"/>
                  <a:cs typeface="Calibri"/>
                </a:rPr>
                <a:t>Additional</a:t>
              </a:r>
              <a:endParaRPr b="1" dirty="0">
                <a:solidFill>
                  <a:srgbClr val="000000"/>
                </a:solidFill>
                <a:latin typeface="Calibri"/>
                <a:ea typeface="+mn-ea"/>
                <a:cs typeface="Calibri"/>
              </a:endParaRPr>
            </a:p>
            <a:p>
              <a:pPr algn="ctr" eaLnBrk="1" fontAlgn="auto" hangingPunct="1">
                <a:spcBef>
                  <a:spcPts val="0"/>
                </a:spcBef>
                <a:spcAft>
                  <a:spcPts val="0"/>
                </a:spcAft>
                <a:defRPr/>
              </a:pPr>
              <a:r>
                <a:rPr b="1" spc="-10" dirty="0">
                  <a:solidFill>
                    <a:srgbClr val="000000"/>
                  </a:solidFill>
                  <a:latin typeface="Calibri"/>
                  <a:ea typeface="+mn-ea"/>
                  <a:cs typeface="Calibri"/>
                </a:rPr>
                <a:t>Medications</a:t>
              </a:r>
              <a:endParaRPr b="1" dirty="0">
                <a:solidFill>
                  <a:srgbClr val="000000"/>
                </a:solidFill>
                <a:latin typeface="Calibri"/>
                <a:ea typeface="+mn-ea"/>
                <a:cs typeface="Calibri"/>
              </a:endParaRPr>
            </a:p>
          </p:txBody>
        </p:sp>
        <p:sp>
          <p:nvSpPr>
            <p:cNvPr id="11" name="object 11"/>
            <p:cNvSpPr>
              <a:spLocks/>
            </p:cNvSpPr>
            <p:nvPr/>
          </p:nvSpPr>
          <p:spPr bwMode="auto">
            <a:xfrm>
              <a:off x="3687763" y="1716088"/>
              <a:ext cx="2749550" cy="1619250"/>
            </a:xfrm>
            <a:custGeom>
              <a:avLst/>
              <a:gdLst>
                <a:gd name="T0" fmla="*/ 1265330 w 2748279"/>
                <a:gd name="T1" fmla="*/ 2971 h 1619250"/>
                <a:gd name="T2" fmla="*/ 1091521 w 2748279"/>
                <a:gd name="T3" fmla="*/ 18194 h 1619250"/>
                <a:gd name="T4" fmla="*/ 925465 w 2748279"/>
                <a:gd name="T5" fmla="*/ 45604 h 1619250"/>
                <a:gd name="T6" fmla="*/ 768566 w 2748279"/>
                <a:gd name="T7" fmla="*/ 84383 h 1619250"/>
                <a:gd name="T8" fmla="*/ 622227 w 2748279"/>
                <a:gd name="T9" fmla="*/ 133710 h 1619250"/>
                <a:gd name="T10" fmla="*/ 487849 w 2748279"/>
                <a:gd name="T11" fmla="*/ 192765 h 1619250"/>
                <a:gd name="T12" fmla="*/ 366836 w 2748279"/>
                <a:gd name="T13" fmla="*/ 260727 h 1619250"/>
                <a:gd name="T14" fmla="*/ 260593 w 2748279"/>
                <a:gd name="T15" fmla="*/ 336776 h 1619250"/>
                <a:gd name="T16" fmla="*/ 170521 w 2748279"/>
                <a:gd name="T17" fmla="*/ 420093 h 1619250"/>
                <a:gd name="T18" fmla="*/ 78005 w 2748279"/>
                <a:gd name="T19" fmla="*/ 541068 h 1619250"/>
                <a:gd name="T20" fmla="*/ 5077 w 2748279"/>
                <a:gd name="T21" fmla="*/ 739767 h 1619250"/>
                <a:gd name="T22" fmla="*/ 11355 w 2748279"/>
                <a:gd name="T23" fmla="*/ 913807 h 1619250"/>
                <a:gd name="T24" fmla="*/ 98020 w 2748279"/>
                <a:gd name="T25" fmla="*/ 1109393 h 1619250"/>
                <a:gd name="T26" fmla="*/ 198661 w 2748279"/>
                <a:gd name="T27" fmla="*/ 1227685 h 1619250"/>
                <a:gd name="T28" fmla="*/ 294281 w 2748279"/>
                <a:gd name="T29" fmla="*/ 1308670 h 1619250"/>
                <a:gd name="T30" fmla="*/ 405602 w 2748279"/>
                <a:gd name="T31" fmla="*/ 1382115 h 1619250"/>
                <a:gd name="T32" fmla="*/ 531226 w 2748279"/>
                <a:gd name="T33" fmla="*/ 1447199 h 1619250"/>
                <a:gd name="T34" fmla="*/ 669746 w 2748279"/>
                <a:gd name="T35" fmla="*/ 1503102 h 1619250"/>
                <a:gd name="T36" fmla="*/ 819762 w 2748279"/>
                <a:gd name="T37" fmla="*/ 1549004 h 1619250"/>
                <a:gd name="T38" fmla="*/ 979869 w 2748279"/>
                <a:gd name="T39" fmla="*/ 1584085 h 1619250"/>
                <a:gd name="T40" fmla="*/ 1148665 w 2748279"/>
                <a:gd name="T41" fmla="*/ 1607524 h 1619250"/>
                <a:gd name="T42" fmla="*/ 1324746 w 2748279"/>
                <a:gd name="T43" fmla="*/ 1618501 h 1619250"/>
                <a:gd name="T44" fmla="*/ 1504305 w 2748279"/>
                <a:gd name="T45" fmla="*/ 1616278 h 1619250"/>
                <a:gd name="T46" fmla="*/ 1678118 w 2748279"/>
                <a:gd name="T47" fmla="*/ 1601055 h 1619250"/>
                <a:gd name="T48" fmla="*/ 1844175 w 2748279"/>
                <a:gd name="T49" fmla="*/ 1573645 h 1619250"/>
                <a:gd name="T50" fmla="*/ 2001075 w 2748279"/>
                <a:gd name="T51" fmla="*/ 1534866 h 1619250"/>
                <a:gd name="T52" fmla="*/ 2147416 w 2748279"/>
                <a:gd name="T53" fmla="*/ 1485539 h 1619250"/>
                <a:gd name="T54" fmla="*/ 2281792 w 2748279"/>
                <a:gd name="T55" fmla="*/ 1426484 h 1619250"/>
                <a:gd name="T56" fmla="*/ 2402810 w 2748279"/>
                <a:gd name="T57" fmla="*/ 1358522 h 1619250"/>
                <a:gd name="T58" fmla="*/ 2509051 w 2748279"/>
                <a:gd name="T59" fmla="*/ 1282473 h 1619250"/>
                <a:gd name="T60" fmla="*/ 2599124 w 2748279"/>
                <a:gd name="T61" fmla="*/ 1199156 h 1619250"/>
                <a:gd name="T62" fmla="*/ 2691642 w 2748279"/>
                <a:gd name="T63" fmla="*/ 1078181 h 1619250"/>
                <a:gd name="T64" fmla="*/ 2764564 w 2748279"/>
                <a:gd name="T65" fmla="*/ 879482 h 1619250"/>
                <a:gd name="T66" fmla="*/ 2758288 w 2748279"/>
                <a:gd name="T67" fmla="*/ 705442 h 1619250"/>
                <a:gd name="T68" fmla="*/ 2671624 w 2748279"/>
                <a:gd name="T69" fmla="*/ 509856 h 1619250"/>
                <a:gd name="T70" fmla="*/ 2570984 w 2748279"/>
                <a:gd name="T71" fmla="*/ 391564 h 1619250"/>
                <a:gd name="T72" fmla="*/ 2475365 w 2748279"/>
                <a:gd name="T73" fmla="*/ 310579 h 1619250"/>
                <a:gd name="T74" fmla="*/ 2364041 w 2748279"/>
                <a:gd name="T75" fmla="*/ 237134 h 1619250"/>
                <a:gd name="T76" fmla="*/ 2238417 w 2748279"/>
                <a:gd name="T77" fmla="*/ 172050 h 1619250"/>
                <a:gd name="T78" fmla="*/ 2099896 w 2748279"/>
                <a:gd name="T79" fmla="*/ 116147 h 1619250"/>
                <a:gd name="T80" fmla="*/ 1949880 w 2748279"/>
                <a:gd name="T81" fmla="*/ 70245 h 1619250"/>
                <a:gd name="T82" fmla="*/ 1789771 w 2748279"/>
                <a:gd name="T83" fmla="*/ 35164 h 1619250"/>
                <a:gd name="T84" fmla="*/ 1620973 w 2748279"/>
                <a:gd name="T85" fmla="*/ 11725 h 1619250"/>
                <a:gd name="T86" fmla="*/ 1444889 w 2748279"/>
                <a:gd name="T87" fmla="*/ 748 h 16192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748279" h="1619250">
                  <a:moveTo>
                    <a:pt x="1373974" y="0"/>
                  </a:moveTo>
                  <a:lnTo>
                    <a:pt x="1314374" y="748"/>
                  </a:lnTo>
                  <a:lnTo>
                    <a:pt x="1255423" y="2971"/>
                  </a:lnTo>
                  <a:lnTo>
                    <a:pt x="1197171" y="6641"/>
                  </a:lnTo>
                  <a:lnTo>
                    <a:pt x="1139671" y="11725"/>
                  </a:lnTo>
                  <a:lnTo>
                    <a:pt x="1082975" y="18194"/>
                  </a:lnTo>
                  <a:lnTo>
                    <a:pt x="1027133" y="26017"/>
                  </a:lnTo>
                  <a:lnTo>
                    <a:pt x="972197" y="35164"/>
                  </a:lnTo>
                  <a:lnTo>
                    <a:pt x="918219" y="45604"/>
                  </a:lnTo>
                  <a:lnTo>
                    <a:pt x="865251" y="57308"/>
                  </a:lnTo>
                  <a:lnTo>
                    <a:pt x="813344" y="70245"/>
                  </a:lnTo>
                  <a:lnTo>
                    <a:pt x="762549" y="84383"/>
                  </a:lnTo>
                  <a:lnTo>
                    <a:pt x="712918" y="99694"/>
                  </a:lnTo>
                  <a:lnTo>
                    <a:pt x="664503" y="116147"/>
                  </a:lnTo>
                  <a:lnTo>
                    <a:pt x="617355" y="133710"/>
                  </a:lnTo>
                  <a:lnTo>
                    <a:pt x="571526" y="152355"/>
                  </a:lnTo>
                  <a:lnTo>
                    <a:pt x="527067" y="172050"/>
                  </a:lnTo>
                  <a:lnTo>
                    <a:pt x="484030" y="192765"/>
                  </a:lnTo>
                  <a:lnTo>
                    <a:pt x="442466" y="214470"/>
                  </a:lnTo>
                  <a:lnTo>
                    <a:pt x="402428" y="237134"/>
                  </a:lnTo>
                  <a:lnTo>
                    <a:pt x="363965" y="260727"/>
                  </a:lnTo>
                  <a:lnTo>
                    <a:pt x="327131" y="285219"/>
                  </a:lnTo>
                  <a:lnTo>
                    <a:pt x="291977" y="310579"/>
                  </a:lnTo>
                  <a:lnTo>
                    <a:pt x="258553" y="336776"/>
                  </a:lnTo>
                  <a:lnTo>
                    <a:pt x="226913" y="363782"/>
                  </a:lnTo>
                  <a:lnTo>
                    <a:pt x="197106" y="391564"/>
                  </a:lnTo>
                  <a:lnTo>
                    <a:pt x="169186" y="420093"/>
                  </a:lnTo>
                  <a:lnTo>
                    <a:pt x="143203" y="449338"/>
                  </a:lnTo>
                  <a:lnTo>
                    <a:pt x="119208" y="479269"/>
                  </a:lnTo>
                  <a:lnTo>
                    <a:pt x="77393" y="541068"/>
                  </a:lnTo>
                  <a:lnTo>
                    <a:pt x="44152" y="605246"/>
                  </a:lnTo>
                  <a:lnTo>
                    <a:pt x="19898" y="671560"/>
                  </a:lnTo>
                  <a:lnTo>
                    <a:pt x="5043" y="739767"/>
                  </a:lnTo>
                  <a:lnTo>
                    <a:pt x="0" y="809625"/>
                  </a:lnTo>
                  <a:lnTo>
                    <a:pt x="1269" y="844744"/>
                  </a:lnTo>
                  <a:lnTo>
                    <a:pt x="11270" y="913807"/>
                  </a:lnTo>
                  <a:lnTo>
                    <a:pt x="30876" y="981098"/>
                  </a:lnTo>
                  <a:lnTo>
                    <a:pt x="59675" y="1046374"/>
                  </a:lnTo>
                  <a:lnTo>
                    <a:pt x="97255" y="1109393"/>
                  </a:lnTo>
                  <a:lnTo>
                    <a:pt x="143203" y="1169911"/>
                  </a:lnTo>
                  <a:lnTo>
                    <a:pt x="169186" y="1199156"/>
                  </a:lnTo>
                  <a:lnTo>
                    <a:pt x="197106" y="1227685"/>
                  </a:lnTo>
                  <a:lnTo>
                    <a:pt x="226913" y="1255467"/>
                  </a:lnTo>
                  <a:lnTo>
                    <a:pt x="258553" y="1282473"/>
                  </a:lnTo>
                  <a:lnTo>
                    <a:pt x="291977" y="1308670"/>
                  </a:lnTo>
                  <a:lnTo>
                    <a:pt x="327131" y="1334030"/>
                  </a:lnTo>
                  <a:lnTo>
                    <a:pt x="363965" y="1358522"/>
                  </a:lnTo>
                  <a:lnTo>
                    <a:pt x="402428" y="1382115"/>
                  </a:lnTo>
                  <a:lnTo>
                    <a:pt x="442466" y="1404779"/>
                  </a:lnTo>
                  <a:lnTo>
                    <a:pt x="484030" y="1426484"/>
                  </a:lnTo>
                  <a:lnTo>
                    <a:pt x="527067" y="1447199"/>
                  </a:lnTo>
                  <a:lnTo>
                    <a:pt x="571526" y="1466894"/>
                  </a:lnTo>
                  <a:lnTo>
                    <a:pt x="617355" y="1485539"/>
                  </a:lnTo>
                  <a:lnTo>
                    <a:pt x="664503" y="1503102"/>
                  </a:lnTo>
                  <a:lnTo>
                    <a:pt x="712918" y="1519555"/>
                  </a:lnTo>
                  <a:lnTo>
                    <a:pt x="762549" y="1534866"/>
                  </a:lnTo>
                  <a:lnTo>
                    <a:pt x="813344" y="1549004"/>
                  </a:lnTo>
                  <a:lnTo>
                    <a:pt x="865251" y="1561941"/>
                  </a:lnTo>
                  <a:lnTo>
                    <a:pt x="918219" y="1573645"/>
                  </a:lnTo>
                  <a:lnTo>
                    <a:pt x="972197" y="1584085"/>
                  </a:lnTo>
                  <a:lnTo>
                    <a:pt x="1027133" y="1593232"/>
                  </a:lnTo>
                  <a:lnTo>
                    <a:pt x="1082975" y="1601055"/>
                  </a:lnTo>
                  <a:lnTo>
                    <a:pt x="1139671" y="1607524"/>
                  </a:lnTo>
                  <a:lnTo>
                    <a:pt x="1197171" y="1612608"/>
                  </a:lnTo>
                  <a:lnTo>
                    <a:pt x="1255423" y="1616278"/>
                  </a:lnTo>
                  <a:lnTo>
                    <a:pt x="1314374" y="1618501"/>
                  </a:lnTo>
                  <a:lnTo>
                    <a:pt x="1373974" y="1619250"/>
                  </a:lnTo>
                  <a:lnTo>
                    <a:pt x="1433576" y="1618501"/>
                  </a:lnTo>
                  <a:lnTo>
                    <a:pt x="1492528" y="1616278"/>
                  </a:lnTo>
                  <a:lnTo>
                    <a:pt x="1550780" y="1612608"/>
                  </a:lnTo>
                  <a:lnTo>
                    <a:pt x="1608281" y="1607524"/>
                  </a:lnTo>
                  <a:lnTo>
                    <a:pt x="1664979" y="1601055"/>
                  </a:lnTo>
                  <a:lnTo>
                    <a:pt x="1720821" y="1593232"/>
                  </a:lnTo>
                  <a:lnTo>
                    <a:pt x="1775758" y="1584085"/>
                  </a:lnTo>
                  <a:lnTo>
                    <a:pt x="1829736" y="1573645"/>
                  </a:lnTo>
                  <a:lnTo>
                    <a:pt x="1882705" y="1561941"/>
                  </a:lnTo>
                  <a:lnTo>
                    <a:pt x="1934613" y="1549004"/>
                  </a:lnTo>
                  <a:lnTo>
                    <a:pt x="1985408" y="1534866"/>
                  </a:lnTo>
                  <a:lnTo>
                    <a:pt x="2035039" y="1519555"/>
                  </a:lnTo>
                  <a:lnTo>
                    <a:pt x="2083455" y="1503102"/>
                  </a:lnTo>
                  <a:lnTo>
                    <a:pt x="2130603" y="1485539"/>
                  </a:lnTo>
                  <a:lnTo>
                    <a:pt x="2176433" y="1466894"/>
                  </a:lnTo>
                  <a:lnTo>
                    <a:pt x="2220892" y="1447199"/>
                  </a:lnTo>
                  <a:lnTo>
                    <a:pt x="2263929" y="1426484"/>
                  </a:lnTo>
                  <a:lnTo>
                    <a:pt x="2305493" y="1404779"/>
                  </a:lnTo>
                  <a:lnTo>
                    <a:pt x="2345532" y="1382115"/>
                  </a:lnTo>
                  <a:lnTo>
                    <a:pt x="2383995" y="1358522"/>
                  </a:lnTo>
                  <a:lnTo>
                    <a:pt x="2420829" y="1334030"/>
                  </a:lnTo>
                  <a:lnTo>
                    <a:pt x="2455984" y="1308670"/>
                  </a:lnTo>
                  <a:lnTo>
                    <a:pt x="2489407" y="1282473"/>
                  </a:lnTo>
                  <a:lnTo>
                    <a:pt x="2521048" y="1255467"/>
                  </a:lnTo>
                  <a:lnTo>
                    <a:pt x="2550855" y="1227685"/>
                  </a:lnTo>
                  <a:lnTo>
                    <a:pt x="2578775" y="1199156"/>
                  </a:lnTo>
                  <a:lnTo>
                    <a:pt x="2604759" y="1169911"/>
                  </a:lnTo>
                  <a:lnTo>
                    <a:pt x="2628753" y="1139980"/>
                  </a:lnTo>
                  <a:lnTo>
                    <a:pt x="2670568" y="1078181"/>
                  </a:lnTo>
                  <a:lnTo>
                    <a:pt x="2703809" y="1014003"/>
                  </a:lnTo>
                  <a:lnTo>
                    <a:pt x="2728064" y="947689"/>
                  </a:lnTo>
                  <a:lnTo>
                    <a:pt x="2742919" y="879482"/>
                  </a:lnTo>
                  <a:lnTo>
                    <a:pt x="2747962" y="809625"/>
                  </a:lnTo>
                  <a:lnTo>
                    <a:pt x="2746693" y="774505"/>
                  </a:lnTo>
                  <a:lnTo>
                    <a:pt x="2736692" y="705442"/>
                  </a:lnTo>
                  <a:lnTo>
                    <a:pt x="2717086" y="638151"/>
                  </a:lnTo>
                  <a:lnTo>
                    <a:pt x="2688286" y="572875"/>
                  </a:lnTo>
                  <a:lnTo>
                    <a:pt x="2650707" y="509856"/>
                  </a:lnTo>
                  <a:lnTo>
                    <a:pt x="2604759" y="449338"/>
                  </a:lnTo>
                  <a:lnTo>
                    <a:pt x="2578775" y="420093"/>
                  </a:lnTo>
                  <a:lnTo>
                    <a:pt x="2550855" y="391564"/>
                  </a:lnTo>
                  <a:lnTo>
                    <a:pt x="2521048" y="363782"/>
                  </a:lnTo>
                  <a:lnTo>
                    <a:pt x="2489407" y="336776"/>
                  </a:lnTo>
                  <a:lnTo>
                    <a:pt x="2455984" y="310579"/>
                  </a:lnTo>
                  <a:lnTo>
                    <a:pt x="2420829" y="285219"/>
                  </a:lnTo>
                  <a:lnTo>
                    <a:pt x="2383995" y="260727"/>
                  </a:lnTo>
                  <a:lnTo>
                    <a:pt x="2345532" y="237134"/>
                  </a:lnTo>
                  <a:lnTo>
                    <a:pt x="2305493" y="214470"/>
                  </a:lnTo>
                  <a:lnTo>
                    <a:pt x="2263929" y="192765"/>
                  </a:lnTo>
                  <a:lnTo>
                    <a:pt x="2220892" y="172050"/>
                  </a:lnTo>
                  <a:lnTo>
                    <a:pt x="2176433" y="152355"/>
                  </a:lnTo>
                  <a:lnTo>
                    <a:pt x="2130603" y="133710"/>
                  </a:lnTo>
                  <a:lnTo>
                    <a:pt x="2083455" y="116147"/>
                  </a:lnTo>
                  <a:lnTo>
                    <a:pt x="2035039" y="99694"/>
                  </a:lnTo>
                  <a:lnTo>
                    <a:pt x="1985408" y="84383"/>
                  </a:lnTo>
                  <a:lnTo>
                    <a:pt x="1934613" y="70245"/>
                  </a:lnTo>
                  <a:lnTo>
                    <a:pt x="1882705" y="57308"/>
                  </a:lnTo>
                  <a:lnTo>
                    <a:pt x="1829736" y="45604"/>
                  </a:lnTo>
                  <a:lnTo>
                    <a:pt x="1775758" y="35164"/>
                  </a:lnTo>
                  <a:lnTo>
                    <a:pt x="1720821" y="26017"/>
                  </a:lnTo>
                  <a:lnTo>
                    <a:pt x="1664979" y="18194"/>
                  </a:lnTo>
                  <a:lnTo>
                    <a:pt x="1608281" y="11725"/>
                  </a:lnTo>
                  <a:lnTo>
                    <a:pt x="1550780" y="6641"/>
                  </a:lnTo>
                  <a:lnTo>
                    <a:pt x="1492528" y="2971"/>
                  </a:lnTo>
                  <a:lnTo>
                    <a:pt x="1433576" y="748"/>
                  </a:lnTo>
                  <a:lnTo>
                    <a:pt x="1373974" y="0"/>
                  </a:lnTo>
                  <a:close/>
                </a:path>
              </a:pathLst>
            </a:custGeom>
            <a:solidFill>
              <a:srgbClr val="4F81BD"/>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endParaRPr lang="en-US"/>
            </a:p>
          </p:txBody>
        </p:sp>
        <p:sp>
          <p:nvSpPr>
            <p:cNvPr id="12" name="object 12"/>
            <p:cNvSpPr txBox="1">
              <a:spLocks noChangeArrowheads="1"/>
            </p:cNvSpPr>
            <p:nvPr/>
          </p:nvSpPr>
          <p:spPr bwMode="auto">
            <a:xfrm>
              <a:off x="4203700" y="1965325"/>
              <a:ext cx="1716088" cy="1120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12700" rIns="0" bIns="0">
              <a:spAutoFit/>
            </a:bodyPr>
            <a:lstStyle>
              <a:lvl1pPr marL="12700">
                <a:defRPr sz="2600">
                  <a:solidFill>
                    <a:srgbClr val="69686E"/>
                  </a:solidFill>
                  <a:latin typeface="Calibri" charset="0"/>
                  <a:ea typeface="ＭＳ Ｐゴシック" charset="0"/>
                  <a:cs typeface="Calibri" charset="0"/>
                </a:defRPr>
              </a:lvl1pPr>
              <a:lvl2pPr marL="742950" indent="-285750">
                <a:defRPr sz="2400">
                  <a:solidFill>
                    <a:srgbClr val="69686E"/>
                  </a:solidFill>
                  <a:latin typeface="Calibri" charset="0"/>
                  <a:ea typeface="Calibri" charset="0"/>
                  <a:cs typeface="Calibri" charset="0"/>
                </a:defRPr>
              </a:lvl2pPr>
              <a:lvl3pPr marL="1143000">
                <a:defRPr sz="2400">
                  <a:solidFill>
                    <a:srgbClr val="69686E"/>
                  </a:solidFill>
                  <a:latin typeface="Calibri" charset="0"/>
                  <a:ea typeface="Calibri" charset="0"/>
                  <a:cs typeface="Calibri" charset="0"/>
                </a:defRPr>
              </a:lvl3pPr>
              <a:lvl4pPr marL="1600200">
                <a:defRPr>
                  <a:solidFill>
                    <a:srgbClr val="69686E"/>
                  </a:solidFill>
                  <a:latin typeface="Calibri" charset="0"/>
                  <a:ea typeface="Calibri" charset="0"/>
                  <a:cs typeface="Calibri" charset="0"/>
                </a:defRPr>
              </a:lvl4pPr>
              <a:lvl5pPr marL="2057400">
                <a:defRPr>
                  <a:solidFill>
                    <a:srgbClr val="69686E"/>
                  </a:solidFill>
                  <a:latin typeface="Calibri" charset="0"/>
                  <a:ea typeface="Calibri" charset="0"/>
                  <a:cs typeface="Calibri" charset="0"/>
                </a:defRPr>
              </a:lvl5pPr>
              <a:lvl6pPr eaLnBrk="0" fontAlgn="base" hangingPunct="0">
                <a:spcAft>
                  <a:spcPct val="0"/>
                </a:spcAft>
                <a:buFont typeface="Intel Clear" charset="0"/>
                <a:buChar char="–"/>
                <a:defRPr>
                  <a:solidFill>
                    <a:srgbClr val="69686E"/>
                  </a:solidFill>
                  <a:latin typeface="Calibri" charset="0"/>
                  <a:ea typeface="Calibri" charset="0"/>
                  <a:cs typeface="Calibri" charset="0"/>
                </a:defRPr>
              </a:lvl6pPr>
              <a:lvl7pPr eaLnBrk="0" fontAlgn="base" hangingPunct="0">
                <a:spcAft>
                  <a:spcPct val="0"/>
                </a:spcAft>
                <a:buFont typeface="Intel Clear" charset="0"/>
                <a:buChar char="–"/>
                <a:defRPr>
                  <a:solidFill>
                    <a:srgbClr val="69686E"/>
                  </a:solidFill>
                  <a:latin typeface="Calibri" charset="0"/>
                  <a:ea typeface="Calibri" charset="0"/>
                  <a:cs typeface="Calibri" charset="0"/>
                </a:defRPr>
              </a:lvl7pPr>
              <a:lvl8pPr eaLnBrk="0" fontAlgn="base" hangingPunct="0">
                <a:spcAft>
                  <a:spcPct val="0"/>
                </a:spcAft>
                <a:buFont typeface="Intel Clear" charset="0"/>
                <a:buChar char="–"/>
                <a:defRPr>
                  <a:solidFill>
                    <a:srgbClr val="69686E"/>
                  </a:solidFill>
                  <a:latin typeface="Calibri" charset="0"/>
                  <a:ea typeface="Calibri" charset="0"/>
                  <a:cs typeface="Calibri" charset="0"/>
                </a:defRPr>
              </a:lvl8pPr>
              <a:lvl9pPr eaLnBrk="0" fontAlgn="base" hangingPunct="0">
                <a:spcAft>
                  <a:spcPct val="0"/>
                </a:spcAft>
                <a:buFont typeface="Intel Clear" charset="0"/>
                <a:buChar char="–"/>
                <a:defRPr>
                  <a:solidFill>
                    <a:srgbClr val="69686E"/>
                  </a:solidFill>
                  <a:latin typeface="Calibri" charset="0"/>
                  <a:ea typeface="Calibri" charset="0"/>
                  <a:cs typeface="Calibri" charset="0"/>
                </a:defRPr>
              </a:lvl9pPr>
            </a:lstStyle>
            <a:p>
              <a:pPr algn="ctr" eaLnBrk="1" hangingPunct="1">
                <a:spcBef>
                  <a:spcPts val="100"/>
                </a:spcBef>
              </a:pPr>
              <a:r>
                <a:rPr lang="en-US" sz="1800" b="1" dirty="0" err="1">
                  <a:solidFill>
                    <a:schemeClr val="bg1"/>
                  </a:solidFill>
                </a:rPr>
                <a:t>Neuromodulation</a:t>
              </a:r>
              <a:endParaRPr lang="en-US" sz="1800" dirty="0">
                <a:solidFill>
                  <a:schemeClr val="bg1"/>
                </a:solidFill>
              </a:endParaRPr>
            </a:p>
            <a:p>
              <a:pPr algn="ctr" eaLnBrk="1" hangingPunct="1"/>
              <a:r>
                <a:rPr lang="en-US" sz="1800" dirty="0">
                  <a:solidFill>
                    <a:schemeClr val="bg1"/>
                  </a:solidFill>
                </a:rPr>
                <a:t>- RNS</a:t>
              </a:r>
            </a:p>
            <a:p>
              <a:pPr algn="ctr" eaLnBrk="1" hangingPunct="1"/>
              <a:r>
                <a:rPr lang="en-US" sz="1800" dirty="0">
                  <a:solidFill>
                    <a:schemeClr val="bg1"/>
                  </a:solidFill>
                </a:rPr>
                <a:t>- VNS</a:t>
              </a:r>
            </a:p>
            <a:p>
              <a:pPr algn="ctr" eaLnBrk="1" hangingPunct="1"/>
              <a:r>
                <a:rPr lang="en-US" sz="1800" dirty="0">
                  <a:solidFill>
                    <a:schemeClr val="bg1"/>
                  </a:solidFill>
                </a:rPr>
                <a:t>- DBS</a:t>
              </a:r>
            </a:p>
          </p:txBody>
        </p:sp>
        <p:sp>
          <p:nvSpPr>
            <p:cNvPr id="13" name="object 13">
              <a:extLst>
                <a:ext uri="{FF2B5EF4-FFF2-40B4-BE49-F238E27FC236}">
                  <a16:creationId xmlns:a16="http://schemas.microsoft.com/office/drawing/2014/main" id="{D1C35562-6839-424F-BC86-4801FD18407F}"/>
                </a:ext>
              </a:extLst>
            </p:cNvPr>
            <p:cNvSpPr>
              <a:spLocks/>
            </p:cNvSpPr>
            <p:nvPr/>
          </p:nvSpPr>
          <p:spPr bwMode="auto">
            <a:xfrm>
              <a:off x="5776913" y="3571875"/>
              <a:ext cx="2787650" cy="1712913"/>
            </a:xfrm>
            <a:custGeom>
              <a:avLst/>
              <a:gdLst>
                <a:gd name="T0" fmla="*/ 1276610 w 2787650"/>
                <a:gd name="T1" fmla="*/ 2983 h 1713229"/>
                <a:gd name="T2" fmla="*/ 1105948 w 2787650"/>
                <a:gd name="T3" fmla="*/ 18281 h 1713229"/>
                <a:gd name="T4" fmla="*/ 942637 w 2787650"/>
                <a:gd name="T5" fmla="*/ 45850 h 1713229"/>
                <a:gd name="T6" fmla="*/ 787983 w 2787650"/>
                <a:gd name="T7" fmla="*/ 84885 h 1713229"/>
                <a:gd name="T8" fmla="*/ 643294 w 2787650"/>
                <a:gd name="T9" fmla="*/ 134588 h 1713229"/>
                <a:gd name="T10" fmla="*/ 509874 w 2787650"/>
                <a:gd name="T11" fmla="*/ 194156 h 1713229"/>
                <a:gd name="T12" fmla="*/ 389031 w 2787650"/>
                <a:gd name="T13" fmla="*/ 262787 h 1713229"/>
                <a:gd name="T14" fmla="*/ 282070 w 2787650"/>
                <a:gd name="T15" fmla="*/ 339675 h 1713229"/>
                <a:gd name="T16" fmla="*/ 190298 w 2787650"/>
                <a:gd name="T17" fmla="*/ 424024 h 1713229"/>
                <a:gd name="T18" fmla="*/ 115021 w 2787650"/>
                <a:gd name="T19" fmla="*/ 515026 h 1713229"/>
                <a:gd name="T20" fmla="*/ 29763 w 2787650"/>
                <a:gd name="T21" fmla="*/ 679308 h 1713229"/>
                <a:gd name="T22" fmla="*/ 0 w 2787650"/>
                <a:gd name="T23" fmla="*/ 856133 h 1713229"/>
                <a:gd name="T24" fmla="*/ 29763 w 2787650"/>
                <a:gd name="T25" fmla="*/ 1032959 h 1713229"/>
                <a:gd name="T26" fmla="*/ 115021 w 2787650"/>
                <a:gd name="T27" fmla="*/ 1197241 h 1713229"/>
                <a:gd name="T28" fmla="*/ 190298 w 2787650"/>
                <a:gd name="T29" fmla="*/ 1288243 h 1713229"/>
                <a:gd name="T30" fmla="*/ 282070 w 2787650"/>
                <a:gd name="T31" fmla="*/ 1372592 h 1713229"/>
                <a:gd name="T32" fmla="*/ 389031 w 2787650"/>
                <a:gd name="T33" fmla="*/ 1449482 h 1713229"/>
                <a:gd name="T34" fmla="*/ 509874 w 2787650"/>
                <a:gd name="T35" fmla="*/ 1518111 h 1713229"/>
                <a:gd name="T36" fmla="*/ 643294 w 2787650"/>
                <a:gd name="T37" fmla="*/ 1577678 h 1713229"/>
                <a:gd name="T38" fmla="*/ 787983 w 2787650"/>
                <a:gd name="T39" fmla="*/ 1627382 h 1713229"/>
                <a:gd name="T40" fmla="*/ 942637 w 2787650"/>
                <a:gd name="T41" fmla="*/ 1666419 h 1713229"/>
                <a:gd name="T42" fmla="*/ 1105948 w 2787650"/>
                <a:gd name="T43" fmla="*/ 1693985 h 1713229"/>
                <a:gd name="T44" fmla="*/ 1276610 w 2787650"/>
                <a:gd name="T45" fmla="*/ 1709284 h 1713229"/>
                <a:gd name="T46" fmla="*/ 1452743 w 2787650"/>
                <a:gd name="T47" fmla="*/ 1711516 h 1713229"/>
                <a:gd name="T48" fmla="*/ 1625566 w 2787650"/>
                <a:gd name="T49" fmla="*/ 1700488 h 1713229"/>
                <a:gd name="T50" fmla="*/ 1791473 w 2787650"/>
                <a:gd name="T51" fmla="*/ 1676922 h 1713229"/>
                <a:gd name="T52" fmla="*/ 1949157 w 2787650"/>
                <a:gd name="T53" fmla="*/ 1641618 h 1713229"/>
                <a:gd name="T54" fmla="*/ 2097313 w 2787650"/>
                <a:gd name="T55" fmla="*/ 1595382 h 1713229"/>
                <a:gd name="T56" fmla="*/ 2234635 w 2787650"/>
                <a:gd name="T57" fmla="*/ 1539013 h 1713229"/>
                <a:gd name="T58" fmla="*/ 2359815 w 2787650"/>
                <a:gd name="T59" fmla="*/ 1473314 h 1713229"/>
                <a:gd name="T60" fmla="*/ 2471548 w 2787650"/>
                <a:gd name="T61" fmla="*/ 1399090 h 1713229"/>
                <a:gd name="T62" fmla="*/ 2568528 w 2787650"/>
                <a:gd name="T63" fmla="*/ 1317139 h 1713229"/>
                <a:gd name="T64" fmla="*/ 2649449 w 2787650"/>
                <a:gd name="T65" fmla="*/ 1228265 h 1713229"/>
                <a:gd name="T66" fmla="*/ 2730104 w 2787650"/>
                <a:gd name="T67" fmla="*/ 1100386 h 1713229"/>
                <a:gd name="T68" fmla="*/ 2786427 w 2787650"/>
                <a:gd name="T69" fmla="*/ 892323 h 1713229"/>
                <a:gd name="T70" fmla="*/ 2776790 w 2787650"/>
                <a:gd name="T71" fmla="*/ 748741 h 1713229"/>
                <a:gd name="T72" fmla="*/ 2693829 w 2787650"/>
                <a:gd name="T73" fmla="*/ 546700 h 1713229"/>
                <a:gd name="T74" fmla="*/ 2624340 w 2787650"/>
                <a:gd name="T75" fmla="*/ 453657 h 1713229"/>
                <a:gd name="T76" fmla="*/ 2537922 w 2787650"/>
                <a:gd name="T77" fmla="*/ 367002 h 1713229"/>
                <a:gd name="T78" fmla="*/ 2435879 w 2787650"/>
                <a:gd name="T79" fmla="*/ 287538 h 1713229"/>
                <a:gd name="T80" fmla="*/ 2319518 w 2787650"/>
                <a:gd name="T81" fmla="*/ 216065 h 1713229"/>
                <a:gd name="T82" fmla="*/ 2190145 w 2787650"/>
                <a:gd name="T83" fmla="*/ 153389 h 1713229"/>
                <a:gd name="T84" fmla="*/ 2049067 w 2787650"/>
                <a:gd name="T85" fmla="*/ 100307 h 1713229"/>
                <a:gd name="T86" fmla="*/ 1897590 w 2787650"/>
                <a:gd name="T87" fmla="*/ 57625 h 1713229"/>
                <a:gd name="T88" fmla="*/ 1737020 w 2787650"/>
                <a:gd name="T89" fmla="*/ 26146 h 1713229"/>
                <a:gd name="T90" fmla="*/ 1568662 w 2787650"/>
                <a:gd name="T91" fmla="*/ 6670 h 1713229"/>
                <a:gd name="T92" fmla="*/ 1393825 w 2787650"/>
                <a:gd name="T93" fmla="*/ 0 h 171322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787650" h="1713229">
                  <a:moveTo>
                    <a:pt x="1393825" y="0"/>
                  </a:moveTo>
                  <a:lnTo>
                    <a:pt x="1334906" y="751"/>
                  </a:lnTo>
                  <a:lnTo>
                    <a:pt x="1276610" y="2985"/>
                  </a:lnTo>
                  <a:lnTo>
                    <a:pt x="1218987" y="6672"/>
                  </a:lnTo>
                  <a:lnTo>
                    <a:pt x="1162083" y="11783"/>
                  </a:lnTo>
                  <a:lnTo>
                    <a:pt x="1105948" y="18287"/>
                  </a:lnTo>
                  <a:lnTo>
                    <a:pt x="1050629" y="26156"/>
                  </a:lnTo>
                  <a:lnTo>
                    <a:pt x="996176" y="35358"/>
                  </a:lnTo>
                  <a:lnTo>
                    <a:pt x="942637" y="45866"/>
                  </a:lnTo>
                  <a:lnTo>
                    <a:pt x="890059" y="57647"/>
                  </a:lnTo>
                  <a:lnTo>
                    <a:pt x="838492" y="70674"/>
                  </a:lnTo>
                  <a:lnTo>
                    <a:pt x="787983" y="84917"/>
                  </a:lnTo>
                  <a:lnTo>
                    <a:pt x="738582" y="100345"/>
                  </a:lnTo>
                  <a:lnTo>
                    <a:pt x="690336" y="116928"/>
                  </a:lnTo>
                  <a:lnTo>
                    <a:pt x="643294" y="134638"/>
                  </a:lnTo>
                  <a:lnTo>
                    <a:pt x="597504" y="153445"/>
                  </a:lnTo>
                  <a:lnTo>
                    <a:pt x="553014" y="173318"/>
                  </a:lnTo>
                  <a:lnTo>
                    <a:pt x="509874" y="194228"/>
                  </a:lnTo>
                  <a:lnTo>
                    <a:pt x="468131" y="216145"/>
                  </a:lnTo>
                  <a:lnTo>
                    <a:pt x="427834" y="239040"/>
                  </a:lnTo>
                  <a:lnTo>
                    <a:pt x="389031" y="262883"/>
                  </a:lnTo>
                  <a:lnTo>
                    <a:pt x="351770" y="287644"/>
                  </a:lnTo>
                  <a:lnTo>
                    <a:pt x="316101" y="313293"/>
                  </a:lnTo>
                  <a:lnTo>
                    <a:pt x="282070" y="339801"/>
                  </a:lnTo>
                  <a:lnTo>
                    <a:pt x="249727" y="367138"/>
                  </a:lnTo>
                  <a:lnTo>
                    <a:pt x="219121" y="395274"/>
                  </a:lnTo>
                  <a:lnTo>
                    <a:pt x="190298" y="424180"/>
                  </a:lnTo>
                  <a:lnTo>
                    <a:pt x="163309" y="453825"/>
                  </a:lnTo>
                  <a:lnTo>
                    <a:pt x="138200" y="484180"/>
                  </a:lnTo>
                  <a:lnTo>
                    <a:pt x="115021" y="515216"/>
                  </a:lnTo>
                  <a:lnTo>
                    <a:pt x="93820" y="546902"/>
                  </a:lnTo>
                  <a:lnTo>
                    <a:pt x="57545" y="612107"/>
                  </a:lnTo>
                  <a:lnTo>
                    <a:pt x="29763" y="679558"/>
                  </a:lnTo>
                  <a:lnTo>
                    <a:pt x="10859" y="749017"/>
                  </a:lnTo>
                  <a:lnTo>
                    <a:pt x="1222" y="820246"/>
                  </a:lnTo>
                  <a:lnTo>
                    <a:pt x="0" y="856449"/>
                  </a:lnTo>
                  <a:lnTo>
                    <a:pt x="1222" y="892653"/>
                  </a:lnTo>
                  <a:lnTo>
                    <a:pt x="10859" y="963882"/>
                  </a:lnTo>
                  <a:lnTo>
                    <a:pt x="29763" y="1033341"/>
                  </a:lnTo>
                  <a:lnTo>
                    <a:pt x="57545" y="1100792"/>
                  </a:lnTo>
                  <a:lnTo>
                    <a:pt x="93820" y="1165997"/>
                  </a:lnTo>
                  <a:lnTo>
                    <a:pt x="115021" y="1197683"/>
                  </a:lnTo>
                  <a:lnTo>
                    <a:pt x="138200" y="1228719"/>
                  </a:lnTo>
                  <a:lnTo>
                    <a:pt x="163309" y="1259074"/>
                  </a:lnTo>
                  <a:lnTo>
                    <a:pt x="190298" y="1288719"/>
                  </a:lnTo>
                  <a:lnTo>
                    <a:pt x="219121" y="1317625"/>
                  </a:lnTo>
                  <a:lnTo>
                    <a:pt x="249727" y="1345761"/>
                  </a:lnTo>
                  <a:lnTo>
                    <a:pt x="282070" y="1373098"/>
                  </a:lnTo>
                  <a:lnTo>
                    <a:pt x="316101" y="1399606"/>
                  </a:lnTo>
                  <a:lnTo>
                    <a:pt x="351770" y="1425255"/>
                  </a:lnTo>
                  <a:lnTo>
                    <a:pt x="389031" y="1450016"/>
                  </a:lnTo>
                  <a:lnTo>
                    <a:pt x="427834" y="1473858"/>
                  </a:lnTo>
                  <a:lnTo>
                    <a:pt x="468131" y="1496753"/>
                  </a:lnTo>
                  <a:lnTo>
                    <a:pt x="509874" y="1518671"/>
                  </a:lnTo>
                  <a:lnTo>
                    <a:pt x="553014" y="1539581"/>
                  </a:lnTo>
                  <a:lnTo>
                    <a:pt x="597504" y="1559454"/>
                  </a:lnTo>
                  <a:lnTo>
                    <a:pt x="643294" y="1578260"/>
                  </a:lnTo>
                  <a:lnTo>
                    <a:pt x="690336" y="1595970"/>
                  </a:lnTo>
                  <a:lnTo>
                    <a:pt x="738582" y="1612554"/>
                  </a:lnTo>
                  <a:lnTo>
                    <a:pt x="787983" y="1627982"/>
                  </a:lnTo>
                  <a:lnTo>
                    <a:pt x="838492" y="1642224"/>
                  </a:lnTo>
                  <a:lnTo>
                    <a:pt x="890059" y="1655251"/>
                  </a:lnTo>
                  <a:lnTo>
                    <a:pt x="942637" y="1667033"/>
                  </a:lnTo>
                  <a:lnTo>
                    <a:pt x="996176" y="1677540"/>
                  </a:lnTo>
                  <a:lnTo>
                    <a:pt x="1050629" y="1686743"/>
                  </a:lnTo>
                  <a:lnTo>
                    <a:pt x="1105948" y="1694611"/>
                  </a:lnTo>
                  <a:lnTo>
                    <a:pt x="1162083" y="1701116"/>
                  </a:lnTo>
                  <a:lnTo>
                    <a:pt x="1218987" y="1706226"/>
                  </a:lnTo>
                  <a:lnTo>
                    <a:pt x="1276610" y="1709914"/>
                  </a:lnTo>
                  <a:lnTo>
                    <a:pt x="1334906" y="1712148"/>
                  </a:lnTo>
                  <a:lnTo>
                    <a:pt x="1393825" y="1712899"/>
                  </a:lnTo>
                  <a:lnTo>
                    <a:pt x="1452743" y="1712148"/>
                  </a:lnTo>
                  <a:lnTo>
                    <a:pt x="1511039" y="1709914"/>
                  </a:lnTo>
                  <a:lnTo>
                    <a:pt x="1568662" y="1706226"/>
                  </a:lnTo>
                  <a:lnTo>
                    <a:pt x="1625566" y="1701116"/>
                  </a:lnTo>
                  <a:lnTo>
                    <a:pt x="1681701" y="1694611"/>
                  </a:lnTo>
                  <a:lnTo>
                    <a:pt x="1737020" y="1686743"/>
                  </a:lnTo>
                  <a:lnTo>
                    <a:pt x="1791473" y="1677540"/>
                  </a:lnTo>
                  <a:lnTo>
                    <a:pt x="1845012" y="1667033"/>
                  </a:lnTo>
                  <a:lnTo>
                    <a:pt x="1897590" y="1655251"/>
                  </a:lnTo>
                  <a:lnTo>
                    <a:pt x="1949157" y="1642224"/>
                  </a:lnTo>
                  <a:lnTo>
                    <a:pt x="1999666" y="1627982"/>
                  </a:lnTo>
                  <a:lnTo>
                    <a:pt x="2049067" y="1612554"/>
                  </a:lnTo>
                  <a:lnTo>
                    <a:pt x="2097313" y="1595970"/>
                  </a:lnTo>
                  <a:lnTo>
                    <a:pt x="2144355" y="1578260"/>
                  </a:lnTo>
                  <a:lnTo>
                    <a:pt x="2190145" y="1559454"/>
                  </a:lnTo>
                  <a:lnTo>
                    <a:pt x="2234635" y="1539581"/>
                  </a:lnTo>
                  <a:lnTo>
                    <a:pt x="2277775" y="1518671"/>
                  </a:lnTo>
                  <a:lnTo>
                    <a:pt x="2319518" y="1496753"/>
                  </a:lnTo>
                  <a:lnTo>
                    <a:pt x="2359815" y="1473858"/>
                  </a:lnTo>
                  <a:lnTo>
                    <a:pt x="2398618" y="1450016"/>
                  </a:lnTo>
                  <a:lnTo>
                    <a:pt x="2435879" y="1425255"/>
                  </a:lnTo>
                  <a:lnTo>
                    <a:pt x="2471548" y="1399606"/>
                  </a:lnTo>
                  <a:lnTo>
                    <a:pt x="2505579" y="1373098"/>
                  </a:lnTo>
                  <a:lnTo>
                    <a:pt x="2537922" y="1345761"/>
                  </a:lnTo>
                  <a:lnTo>
                    <a:pt x="2568528" y="1317625"/>
                  </a:lnTo>
                  <a:lnTo>
                    <a:pt x="2597351" y="1288719"/>
                  </a:lnTo>
                  <a:lnTo>
                    <a:pt x="2624340" y="1259074"/>
                  </a:lnTo>
                  <a:lnTo>
                    <a:pt x="2649449" y="1228719"/>
                  </a:lnTo>
                  <a:lnTo>
                    <a:pt x="2672628" y="1197683"/>
                  </a:lnTo>
                  <a:lnTo>
                    <a:pt x="2693829" y="1165997"/>
                  </a:lnTo>
                  <a:lnTo>
                    <a:pt x="2730104" y="1100792"/>
                  </a:lnTo>
                  <a:lnTo>
                    <a:pt x="2757886" y="1033341"/>
                  </a:lnTo>
                  <a:lnTo>
                    <a:pt x="2776790" y="963882"/>
                  </a:lnTo>
                  <a:lnTo>
                    <a:pt x="2786427" y="892653"/>
                  </a:lnTo>
                  <a:lnTo>
                    <a:pt x="2787650" y="856449"/>
                  </a:lnTo>
                  <a:lnTo>
                    <a:pt x="2786427" y="820246"/>
                  </a:lnTo>
                  <a:lnTo>
                    <a:pt x="2776790" y="749017"/>
                  </a:lnTo>
                  <a:lnTo>
                    <a:pt x="2757886" y="679558"/>
                  </a:lnTo>
                  <a:lnTo>
                    <a:pt x="2730104" y="612107"/>
                  </a:lnTo>
                  <a:lnTo>
                    <a:pt x="2693829" y="546902"/>
                  </a:lnTo>
                  <a:lnTo>
                    <a:pt x="2672628" y="515216"/>
                  </a:lnTo>
                  <a:lnTo>
                    <a:pt x="2649449" y="484180"/>
                  </a:lnTo>
                  <a:lnTo>
                    <a:pt x="2624340" y="453825"/>
                  </a:lnTo>
                  <a:lnTo>
                    <a:pt x="2597351" y="424180"/>
                  </a:lnTo>
                  <a:lnTo>
                    <a:pt x="2568528" y="395274"/>
                  </a:lnTo>
                  <a:lnTo>
                    <a:pt x="2537922" y="367138"/>
                  </a:lnTo>
                  <a:lnTo>
                    <a:pt x="2505579" y="339801"/>
                  </a:lnTo>
                  <a:lnTo>
                    <a:pt x="2471548" y="313293"/>
                  </a:lnTo>
                  <a:lnTo>
                    <a:pt x="2435879" y="287644"/>
                  </a:lnTo>
                  <a:lnTo>
                    <a:pt x="2398618" y="262883"/>
                  </a:lnTo>
                  <a:lnTo>
                    <a:pt x="2359815" y="239040"/>
                  </a:lnTo>
                  <a:lnTo>
                    <a:pt x="2319518" y="216145"/>
                  </a:lnTo>
                  <a:lnTo>
                    <a:pt x="2277775" y="194228"/>
                  </a:lnTo>
                  <a:lnTo>
                    <a:pt x="2234635" y="173318"/>
                  </a:lnTo>
                  <a:lnTo>
                    <a:pt x="2190145" y="153445"/>
                  </a:lnTo>
                  <a:lnTo>
                    <a:pt x="2144355" y="134638"/>
                  </a:lnTo>
                  <a:lnTo>
                    <a:pt x="2097313" y="116928"/>
                  </a:lnTo>
                  <a:lnTo>
                    <a:pt x="2049067" y="100345"/>
                  </a:lnTo>
                  <a:lnTo>
                    <a:pt x="1999666" y="84917"/>
                  </a:lnTo>
                  <a:lnTo>
                    <a:pt x="1949157" y="70674"/>
                  </a:lnTo>
                  <a:lnTo>
                    <a:pt x="1897590" y="57647"/>
                  </a:lnTo>
                  <a:lnTo>
                    <a:pt x="1845012" y="45866"/>
                  </a:lnTo>
                  <a:lnTo>
                    <a:pt x="1791473" y="35358"/>
                  </a:lnTo>
                  <a:lnTo>
                    <a:pt x="1737020" y="26156"/>
                  </a:lnTo>
                  <a:lnTo>
                    <a:pt x="1681701" y="18287"/>
                  </a:lnTo>
                  <a:lnTo>
                    <a:pt x="1625566" y="11783"/>
                  </a:lnTo>
                  <a:lnTo>
                    <a:pt x="1568662" y="6672"/>
                  </a:lnTo>
                  <a:lnTo>
                    <a:pt x="1511039" y="2985"/>
                  </a:lnTo>
                  <a:lnTo>
                    <a:pt x="1452743" y="751"/>
                  </a:lnTo>
                  <a:lnTo>
                    <a:pt x="1393825" y="0"/>
                  </a:lnTo>
                  <a:close/>
                </a:path>
              </a:pathLst>
            </a:custGeom>
            <a:solidFill>
              <a:schemeClr val="tx1">
                <a:lumMod val="50000"/>
                <a:lumOff val="50000"/>
              </a:schemeClr>
            </a:solidFill>
            <a:ln>
              <a:noFill/>
            </a:ln>
          </p:spPr>
          <p:txBody>
            <a:bodyPr lIns="0" tIns="0" rIns="0" bIns="0"/>
            <a:lstStyle/>
            <a:p>
              <a:pPr eaLnBrk="1" hangingPunct="1">
                <a:defRPr/>
              </a:pPr>
              <a:endParaRPr lang="en-US">
                <a:latin typeface="Calibri" panose="020F0502020204030204" pitchFamily="34" charset="0"/>
                <a:ea typeface="+mn-ea"/>
                <a:cs typeface="Arial" panose="020B0604020202020204" pitchFamily="34" charset="0"/>
              </a:endParaRPr>
            </a:p>
          </p:txBody>
        </p:sp>
        <p:sp>
          <p:nvSpPr>
            <p:cNvPr id="14" name="object 14">
              <a:extLst>
                <a:ext uri="{FF2B5EF4-FFF2-40B4-BE49-F238E27FC236}">
                  <a16:creationId xmlns:a16="http://schemas.microsoft.com/office/drawing/2014/main" id="{809FAF71-82B7-2944-A2D5-3690B287C867}"/>
                </a:ext>
              </a:extLst>
            </p:cNvPr>
            <p:cNvSpPr txBox="1"/>
            <p:nvPr/>
          </p:nvSpPr>
          <p:spPr>
            <a:xfrm>
              <a:off x="6284913" y="3989388"/>
              <a:ext cx="1773237" cy="847725"/>
            </a:xfrm>
            <a:prstGeom prst="rect">
              <a:avLst/>
            </a:prstGeom>
          </p:spPr>
          <p:txBody>
            <a:bodyPr lIns="0" tIns="12700" rIns="0" bIns="0">
              <a:spAutoFit/>
            </a:bodyPr>
            <a:lstStyle/>
            <a:p>
              <a:pPr algn="ctr" eaLnBrk="1" fontAlgn="auto" hangingPunct="1">
                <a:spcBef>
                  <a:spcPts val="100"/>
                </a:spcBef>
                <a:spcAft>
                  <a:spcPts val="0"/>
                </a:spcAft>
                <a:defRPr/>
              </a:pPr>
              <a:r>
                <a:rPr lang="en-US" b="1" spc="-5" dirty="0">
                  <a:solidFill>
                    <a:srgbClr val="000000"/>
                  </a:solidFill>
                  <a:latin typeface="Calibri"/>
                  <a:ea typeface="+mn-ea"/>
                  <a:cs typeface="Calibri"/>
                </a:rPr>
                <a:t>Epilepsy Surgery</a:t>
              </a:r>
              <a:endParaRPr dirty="0">
                <a:solidFill>
                  <a:srgbClr val="000000"/>
                </a:solidFill>
                <a:latin typeface="Calibri"/>
                <a:ea typeface="+mn-ea"/>
                <a:cs typeface="Calibri"/>
              </a:endParaRPr>
            </a:p>
            <a:p>
              <a:pPr algn="ctr" eaLnBrk="1" fontAlgn="auto" hangingPunct="1">
                <a:spcBef>
                  <a:spcPts val="0"/>
                </a:spcBef>
                <a:spcAft>
                  <a:spcPts val="0"/>
                </a:spcAft>
                <a:defRPr/>
              </a:pPr>
              <a:r>
                <a:rPr spc="-5" dirty="0">
                  <a:solidFill>
                    <a:srgbClr val="000000"/>
                  </a:solidFill>
                  <a:latin typeface="Calibri"/>
                  <a:ea typeface="+mn-ea"/>
                  <a:cs typeface="Calibri"/>
                </a:rPr>
                <a:t>-</a:t>
              </a:r>
              <a:r>
                <a:rPr lang="en-US" spc="-5" dirty="0">
                  <a:solidFill>
                    <a:srgbClr val="000000"/>
                  </a:solidFill>
                  <a:latin typeface="Calibri"/>
                  <a:ea typeface="+mn-ea"/>
                  <a:cs typeface="Calibri"/>
                </a:rPr>
                <a:t> </a:t>
              </a:r>
              <a:r>
                <a:rPr spc="-5" dirty="0">
                  <a:solidFill>
                    <a:srgbClr val="000000"/>
                  </a:solidFill>
                  <a:latin typeface="Calibri"/>
                  <a:ea typeface="+mn-ea"/>
                  <a:cs typeface="Calibri"/>
                </a:rPr>
                <a:t>Laser</a:t>
              </a:r>
              <a:r>
                <a:rPr spc="-20" dirty="0">
                  <a:solidFill>
                    <a:srgbClr val="000000"/>
                  </a:solidFill>
                  <a:latin typeface="Calibri"/>
                  <a:ea typeface="+mn-ea"/>
                  <a:cs typeface="Calibri"/>
                </a:rPr>
                <a:t> </a:t>
              </a:r>
              <a:r>
                <a:rPr spc="-5" dirty="0">
                  <a:solidFill>
                    <a:srgbClr val="000000"/>
                  </a:solidFill>
                  <a:latin typeface="Calibri"/>
                  <a:ea typeface="+mn-ea"/>
                  <a:cs typeface="Calibri"/>
                </a:rPr>
                <a:t>Ablation</a:t>
              </a:r>
              <a:endParaRPr dirty="0">
                <a:solidFill>
                  <a:srgbClr val="000000"/>
                </a:solidFill>
                <a:latin typeface="Calibri"/>
                <a:ea typeface="+mn-ea"/>
                <a:cs typeface="Calibri"/>
              </a:endParaRPr>
            </a:p>
            <a:p>
              <a:pPr algn="ctr" eaLnBrk="1" fontAlgn="auto" hangingPunct="1">
                <a:spcBef>
                  <a:spcPts val="0"/>
                </a:spcBef>
                <a:spcAft>
                  <a:spcPts val="0"/>
                </a:spcAft>
                <a:defRPr/>
              </a:pPr>
              <a:r>
                <a:rPr spc="-10" dirty="0">
                  <a:solidFill>
                    <a:srgbClr val="000000"/>
                  </a:solidFill>
                  <a:latin typeface="Calibri"/>
                  <a:ea typeface="+mn-ea"/>
                  <a:cs typeface="Calibri"/>
                </a:rPr>
                <a:t>-</a:t>
              </a:r>
              <a:r>
                <a:rPr lang="en-US" spc="-10" dirty="0">
                  <a:solidFill>
                    <a:srgbClr val="000000"/>
                  </a:solidFill>
                  <a:latin typeface="Calibri"/>
                  <a:ea typeface="+mn-ea"/>
                  <a:cs typeface="Calibri"/>
                </a:rPr>
                <a:t> </a:t>
              </a:r>
              <a:r>
                <a:rPr spc="-10" dirty="0">
                  <a:solidFill>
                    <a:srgbClr val="000000"/>
                  </a:solidFill>
                  <a:latin typeface="Calibri"/>
                  <a:ea typeface="+mn-ea"/>
                  <a:cs typeface="Calibri"/>
                </a:rPr>
                <a:t>Resection</a:t>
              </a:r>
              <a:endParaRPr dirty="0">
                <a:solidFill>
                  <a:srgbClr val="000000"/>
                </a:solidFill>
                <a:latin typeface="Calibri"/>
                <a:ea typeface="+mn-ea"/>
                <a:cs typeface="Calibri"/>
              </a:endParaRPr>
            </a:p>
          </p:txBody>
        </p:sp>
        <p:sp>
          <p:nvSpPr>
            <p:cNvPr id="15" name="object 15">
              <a:extLst>
                <a:ext uri="{FF2B5EF4-FFF2-40B4-BE49-F238E27FC236}">
                  <a16:creationId xmlns:a16="http://schemas.microsoft.com/office/drawing/2014/main" id="{8DDAA774-49C1-DF49-8E38-E69DCF5D4B8C}"/>
                </a:ext>
              </a:extLst>
            </p:cNvPr>
            <p:cNvSpPr txBox="1"/>
            <p:nvPr/>
          </p:nvSpPr>
          <p:spPr>
            <a:xfrm>
              <a:off x="587375" y="1562100"/>
              <a:ext cx="825500" cy="331788"/>
            </a:xfrm>
            <a:prstGeom prst="rect">
              <a:avLst/>
            </a:prstGeom>
          </p:spPr>
          <p:txBody>
            <a:bodyPr lIns="0" tIns="13335" rIns="0" bIns="0">
              <a:spAutoFit/>
            </a:bodyPr>
            <a:lstStyle/>
            <a:p>
              <a:pPr marL="12700" eaLnBrk="1" fontAlgn="auto" hangingPunct="1">
                <a:spcBef>
                  <a:spcPts val="105"/>
                </a:spcBef>
                <a:spcAft>
                  <a:spcPts val="0"/>
                </a:spcAft>
                <a:defRPr/>
              </a:pPr>
              <a:r>
                <a:rPr lang="en-US" sz="2000" spc="-15" dirty="0">
                  <a:solidFill>
                    <a:srgbClr val="003C71"/>
                  </a:solidFill>
                  <a:latin typeface="Calibri"/>
                  <a:ea typeface="+mn-ea"/>
                  <a:cs typeface="Calibri"/>
                </a:rPr>
                <a:t>Low</a:t>
              </a:r>
              <a:endParaRPr sz="2000" dirty="0">
                <a:latin typeface="Calibri"/>
                <a:ea typeface="+mn-ea"/>
                <a:cs typeface="Calibri"/>
              </a:endParaRPr>
            </a:p>
          </p:txBody>
        </p:sp>
        <p:sp>
          <p:nvSpPr>
            <p:cNvPr id="16" name="object 16">
              <a:extLst>
                <a:ext uri="{FF2B5EF4-FFF2-40B4-BE49-F238E27FC236}">
                  <a16:creationId xmlns:a16="http://schemas.microsoft.com/office/drawing/2014/main" id="{57076053-3D9E-CC44-BF1F-36A7CB597EE7}"/>
                </a:ext>
              </a:extLst>
            </p:cNvPr>
            <p:cNvSpPr txBox="1"/>
            <p:nvPr/>
          </p:nvSpPr>
          <p:spPr>
            <a:xfrm>
              <a:off x="533400" y="5368925"/>
              <a:ext cx="933450" cy="331788"/>
            </a:xfrm>
            <a:prstGeom prst="rect">
              <a:avLst/>
            </a:prstGeom>
          </p:spPr>
          <p:txBody>
            <a:bodyPr lIns="0" tIns="12700" rIns="0" bIns="0">
              <a:spAutoFit/>
            </a:bodyPr>
            <a:lstStyle/>
            <a:p>
              <a:pPr marL="12700" eaLnBrk="1" fontAlgn="auto" hangingPunct="1">
                <a:spcBef>
                  <a:spcPts val="100"/>
                </a:spcBef>
                <a:spcAft>
                  <a:spcPts val="0"/>
                </a:spcAft>
                <a:defRPr/>
              </a:pPr>
              <a:r>
                <a:rPr lang="en-US" sz="2000" spc="-15" dirty="0">
                  <a:solidFill>
                    <a:srgbClr val="003C71"/>
                  </a:solidFill>
                  <a:latin typeface="Calibri"/>
                  <a:ea typeface="+mn-ea"/>
                  <a:cs typeface="Calibri"/>
                </a:rPr>
                <a:t>High</a:t>
              </a:r>
              <a:endParaRPr sz="2000" dirty="0">
                <a:latin typeface="Calibri"/>
                <a:ea typeface="+mn-ea"/>
                <a:cs typeface="Calibri"/>
              </a:endParaRPr>
            </a:p>
          </p:txBody>
        </p:sp>
        <p:sp>
          <p:nvSpPr>
            <p:cNvPr id="17" name="object 17">
              <a:extLst>
                <a:ext uri="{FF2B5EF4-FFF2-40B4-BE49-F238E27FC236}">
                  <a16:creationId xmlns:a16="http://schemas.microsoft.com/office/drawing/2014/main" id="{B4921128-808E-144F-9BD7-16DC006AD6A0}"/>
                </a:ext>
              </a:extLst>
            </p:cNvPr>
            <p:cNvSpPr txBox="1"/>
            <p:nvPr/>
          </p:nvSpPr>
          <p:spPr>
            <a:xfrm>
              <a:off x="1490663" y="5746750"/>
              <a:ext cx="446087" cy="331788"/>
            </a:xfrm>
            <a:prstGeom prst="rect">
              <a:avLst/>
            </a:prstGeom>
          </p:spPr>
          <p:txBody>
            <a:bodyPr lIns="0" tIns="12700" rIns="0" bIns="0">
              <a:spAutoFit/>
            </a:bodyPr>
            <a:lstStyle/>
            <a:p>
              <a:pPr marL="12700" eaLnBrk="1" fontAlgn="auto" hangingPunct="1">
                <a:spcBef>
                  <a:spcPts val="100"/>
                </a:spcBef>
                <a:spcAft>
                  <a:spcPts val="0"/>
                </a:spcAft>
                <a:defRPr/>
              </a:pPr>
              <a:r>
                <a:rPr sz="2000" spc="-5" dirty="0">
                  <a:solidFill>
                    <a:srgbClr val="003C71"/>
                  </a:solidFill>
                  <a:latin typeface="Calibri"/>
                  <a:ea typeface="+mn-ea"/>
                  <a:cs typeface="Calibri"/>
                </a:rPr>
                <a:t>L</a:t>
              </a:r>
              <a:r>
                <a:rPr sz="2000" spc="-15" dirty="0">
                  <a:solidFill>
                    <a:srgbClr val="003C71"/>
                  </a:solidFill>
                  <a:latin typeface="Calibri"/>
                  <a:ea typeface="+mn-ea"/>
                  <a:cs typeface="Calibri"/>
                </a:rPr>
                <a:t>ow</a:t>
              </a:r>
              <a:endParaRPr sz="2000" dirty="0">
                <a:latin typeface="Calibri"/>
                <a:ea typeface="+mn-ea"/>
                <a:cs typeface="Calibri"/>
              </a:endParaRPr>
            </a:p>
          </p:txBody>
        </p:sp>
        <p:sp>
          <p:nvSpPr>
            <p:cNvPr id="18" name="object 18">
              <a:extLst>
                <a:ext uri="{FF2B5EF4-FFF2-40B4-BE49-F238E27FC236}">
                  <a16:creationId xmlns:a16="http://schemas.microsoft.com/office/drawing/2014/main" id="{E120F4CE-8843-AF40-8F48-F06ECF23C0AD}"/>
                </a:ext>
              </a:extLst>
            </p:cNvPr>
            <p:cNvSpPr txBox="1"/>
            <p:nvPr/>
          </p:nvSpPr>
          <p:spPr>
            <a:xfrm>
              <a:off x="8120063" y="5746750"/>
              <a:ext cx="496887" cy="331788"/>
            </a:xfrm>
            <a:prstGeom prst="rect">
              <a:avLst/>
            </a:prstGeom>
          </p:spPr>
          <p:txBody>
            <a:bodyPr lIns="0" tIns="12700" rIns="0" bIns="0">
              <a:spAutoFit/>
            </a:bodyPr>
            <a:lstStyle/>
            <a:p>
              <a:pPr marL="12700" eaLnBrk="1" fontAlgn="auto" hangingPunct="1">
                <a:spcBef>
                  <a:spcPts val="100"/>
                </a:spcBef>
                <a:spcAft>
                  <a:spcPts val="0"/>
                </a:spcAft>
                <a:defRPr/>
              </a:pPr>
              <a:r>
                <a:rPr sz="2000" spc="-5" dirty="0">
                  <a:solidFill>
                    <a:srgbClr val="003C71"/>
                  </a:solidFill>
                  <a:latin typeface="Calibri"/>
                  <a:ea typeface="+mn-ea"/>
                  <a:cs typeface="Calibri"/>
                </a:rPr>
                <a:t>Hi</a:t>
              </a:r>
              <a:r>
                <a:rPr sz="2000" dirty="0">
                  <a:solidFill>
                    <a:srgbClr val="003C71"/>
                  </a:solidFill>
                  <a:latin typeface="Calibri"/>
                  <a:ea typeface="+mn-ea"/>
                  <a:cs typeface="Calibri"/>
                </a:rPr>
                <a:t>gh</a:t>
              </a:r>
              <a:endParaRPr sz="2000" dirty="0">
                <a:latin typeface="Calibri"/>
                <a:ea typeface="+mn-ea"/>
                <a:cs typeface="Calibri"/>
              </a:endParaRPr>
            </a:p>
          </p:txBody>
        </p:sp>
        <p:cxnSp>
          <p:nvCxnSpPr>
            <p:cNvPr id="19" name="Straight Arrow Connector 18">
              <a:extLst>
                <a:ext uri="{FF2B5EF4-FFF2-40B4-BE49-F238E27FC236}">
                  <a16:creationId xmlns:a16="http://schemas.microsoft.com/office/drawing/2014/main" id="{0D4A92A7-13AE-BF48-99F6-3EBE6EB330D6}"/>
                </a:ext>
              </a:extLst>
            </p:cNvPr>
            <p:cNvCxnSpPr>
              <a:stCxn id="9" idx="41"/>
              <a:endCxn id="11" idx="13"/>
            </p:cNvCxnSpPr>
            <p:nvPr/>
          </p:nvCxnSpPr>
          <p:spPr>
            <a:xfrm flipV="1">
              <a:off x="2782888" y="2943225"/>
              <a:ext cx="1101725" cy="5905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A6C49EF2-2F03-A546-A758-288410333669}"/>
                </a:ext>
              </a:extLst>
            </p:cNvPr>
            <p:cNvCxnSpPr>
              <a:stCxn id="11" idx="28"/>
              <a:endCxn id="13" idx="1"/>
            </p:cNvCxnSpPr>
            <p:nvPr/>
          </p:nvCxnSpPr>
          <p:spPr>
            <a:xfrm>
              <a:off x="6076950" y="3073400"/>
              <a:ext cx="806450" cy="51593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1934167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5616" y="1485384"/>
            <a:ext cx="8475041" cy="4546682"/>
          </a:xfrm>
        </p:spPr>
        <p:txBody>
          <a:bodyPr>
            <a:normAutofit fontScale="77500" lnSpcReduction="20000"/>
          </a:bodyPr>
          <a:lstStyle/>
          <a:p>
            <a:r>
              <a:rPr lang="en-US" dirty="0">
                <a:solidFill>
                  <a:srgbClr val="000000"/>
                </a:solidFill>
                <a:latin typeface="+mn-lt"/>
              </a:rPr>
              <a:t>DBS: Open loop stimulation of a node or pathway in a network.</a:t>
            </a:r>
          </a:p>
          <a:p>
            <a:r>
              <a:rPr lang="en-US" dirty="0">
                <a:solidFill>
                  <a:srgbClr val="000000"/>
                </a:solidFill>
                <a:latin typeface="+mn-lt"/>
              </a:rPr>
              <a:t>RNS: Closed loop stimulation of a focal epileptogenic zone.</a:t>
            </a:r>
          </a:p>
          <a:p>
            <a:endParaRPr lang="en-US" dirty="0">
              <a:solidFill>
                <a:srgbClr val="000000"/>
              </a:solidFill>
              <a:latin typeface="+mn-lt"/>
            </a:endParaRPr>
          </a:p>
          <a:p>
            <a:r>
              <a:rPr lang="en-US" dirty="0">
                <a:solidFill>
                  <a:srgbClr val="000000"/>
                </a:solidFill>
                <a:latin typeface="+mn-lt"/>
              </a:rPr>
              <a:t>BUT: DBS is becoming closed loop, while RNS is being applied to network pathways and nodes.</a:t>
            </a:r>
          </a:p>
          <a:p>
            <a:endParaRPr lang="en-US" dirty="0">
              <a:solidFill>
                <a:srgbClr val="000000"/>
              </a:solidFill>
              <a:latin typeface="+mn-lt"/>
            </a:endParaRPr>
          </a:p>
          <a:p>
            <a:r>
              <a:rPr lang="en-US" dirty="0">
                <a:solidFill>
                  <a:srgbClr val="000000"/>
                </a:solidFill>
                <a:latin typeface="+mn-lt"/>
              </a:rPr>
              <a:t>Semantic debate, as the two technologies approach one another in practical use.</a:t>
            </a:r>
          </a:p>
          <a:p>
            <a:endParaRPr lang="en-US" dirty="0">
              <a:solidFill>
                <a:srgbClr val="000000"/>
              </a:solidFill>
              <a:latin typeface="+mn-lt"/>
            </a:endParaRPr>
          </a:p>
        </p:txBody>
      </p:sp>
      <p:sp>
        <p:nvSpPr>
          <p:cNvPr id="3" name="Title 2"/>
          <p:cNvSpPr>
            <a:spLocks noGrp="1"/>
          </p:cNvSpPr>
          <p:nvPr>
            <p:ph type="title"/>
          </p:nvPr>
        </p:nvSpPr>
        <p:spPr>
          <a:xfrm>
            <a:off x="0" y="213377"/>
            <a:ext cx="8930657" cy="1158240"/>
          </a:xfrm>
        </p:spPr>
        <p:txBody>
          <a:bodyPr>
            <a:normAutofit/>
          </a:bodyPr>
          <a:lstStyle/>
          <a:p>
            <a:r>
              <a:rPr lang="en-US" dirty="0" err="1">
                <a:solidFill>
                  <a:srgbClr val="000000"/>
                </a:solidFill>
                <a:latin typeface="+mn-lt"/>
              </a:rPr>
              <a:t>Neuromodulation</a:t>
            </a:r>
            <a:r>
              <a:rPr lang="en-US" dirty="0">
                <a:solidFill>
                  <a:srgbClr val="000000"/>
                </a:solidFill>
                <a:latin typeface="+mn-lt"/>
              </a:rPr>
              <a:t>: DBS vs. RNS?</a:t>
            </a:r>
          </a:p>
        </p:txBody>
      </p:sp>
    </p:spTree>
    <p:extLst>
      <p:ext uri="{BB962C8B-B14F-4D97-AF65-F5344CB8AC3E}">
        <p14:creationId xmlns:p14="http://schemas.microsoft.com/office/powerpoint/2010/main" val="1939819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0" y="76200"/>
            <a:ext cx="9144000" cy="76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r>
              <a:rPr lang="en-US" sz="3600" b="1">
                <a:effectLst>
                  <a:outerShdw blurRad="38100" dist="38100" dir="2700000" algn="tl">
                    <a:srgbClr val="000000"/>
                  </a:outerShdw>
                </a:effectLst>
                <a:latin typeface="Arial" charset="0"/>
                <a:cs typeface="Times New Roman" charset="0"/>
              </a:rPr>
              <a:t>Responsive Neurostimulator (</a:t>
            </a:r>
            <a:r>
              <a:rPr lang="en-US" sz="3600" b="1">
                <a:effectLst>
                  <a:outerShdw blurRad="38100" dist="38100" dir="2700000" algn="tl">
                    <a:srgbClr val="000000"/>
                  </a:outerShdw>
                </a:effectLst>
                <a:latin typeface="Arial" charset="0"/>
              </a:rPr>
              <a:t>RNS</a:t>
            </a:r>
            <a:r>
              <a:rPr lang="en-US" sz="3600" b="1">
                <a:effectLst>
                  <a:outerShdw blurRad="38100" dist="38100" dir="2700000" algn="tl">
                    <a:srgbClr val="000000"/>
                  </a:outerShdw>
                </a:effectLst>
                <a:latin typeface="Arial" charset="0"/>
                <a:cs typeface="Arial" charset="0"/>
              </a:rPr>
              <a:t>™)</a:t>
            </a:r>
            <a:r>
              <a:rPr lang="en-US" sz="3600" b="1">
                <a:solidFill>
                  <a:schemeClr val="tx2"/>
                </a:solidFill>
                <a:effectLst>
                  <a:outerShdw blurRad="38100" dist="38100" dir="2700000" algn="tl">
                    <a:srgbClr val="000000"/>
                  </a:outerShdw>
                </a:effectLst>
                <a:latin typeface="Arial" charset="0"/>
              </a:rPr>
              <a:t> </a:t>
            </a:r>
            <a:endParaRPr lang="en-US" sz="4400" b="1">
              <a:solidFill>
                <a:schemeClr val="tx2"/>
              </a:solidFill>
              <a:effectLst>
                <a:outerShdw blurRad="38100" dist="38100" dir="2700000" algn="tl">
                  <a:srgbClr val="000000"/>
                </a:outerShdw>
              </a:effectLst>
              <a:latin typeface="Palatino" charset="0"/>
            </a:endParaRPr>
          </a:p>
        </p:txBody>
      </p:sp>
      <p:sp>
        <p:nvSpPr>
          <p:cNvPr id="67587" name="Text Box 3"/>
          <p:cNvSpPr txBox="1">
            <a:spLocks noChangeArrowheads="1"/>
          </p:cNvSpPr>
          <p:nvPr/>
        </p:nvSpPr>
        <p:spPr bwMode="auto">
          <a:xfrm>
            <a:off x="7239000" y="1295400"/>
            <a:ext cx="1198563" cy="2381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lnSpc>
                <a:spcPct val="60000"/>
              </a:lnSpc>
              <a:spcBef>
                <a:spcPct val="50000"/>
              </a:spcBef>
            </a:pPr>
            <a:r>
              <a:rPr lang="en-US" sz="1600">
                <a:solidFill>
                  <a:schemeClr val="bg1"/>
                </a:solidFill>
                <a:latin typeface="Arial" charset="0"/>
              </a:rPr>
              <a:t>NeuroPace</a:t>
            </a:r>
          </a:p>
        </p:txBody>
      </p:sp>
      <p:sp>
        <p:nvSpPr>
          <p:cNvPr id="67588" name="Text Box 4"/>
          <p:cNvSpPr txBox="1">
            <a:spLocks noChangeArrowheads="1"/>
          </p:cNvSpPr>
          <p:nvPr/>
        </p:nvSpPr>
        <p:spPr bwMode="auto">
          <a:xfrm>
            <a:off x="304800" y="4343400"/>
            <a:ext cx="9144000" cy="218521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charset="0"/>
                <a:ea typeface="ＭＳ Ｐゴシック" charset="0"/>
              </a:defRPr>
            </a:lvl1pPr>
            <a:lvl2pPr marL="914400" indent="-457200">
              <a:defRPr sz="2400">
                <a:solidFill>
                  <a:schemeClr val="tx1"/>
                </a:solidFill>
                <a:latin typeface="Times" charset="0"/>
                <a:ea typeface="ＭＳ Ｐゴシック" charset="0"/>
              </a:defRPr>
            </a:lvl2pPr>
            <a:lvl3pPr marL="1371600" indent="-457200">
              <a:defRPr sz="2400">
                <a:solidFill>
                  <a:schemeClr val="tx1"/>
                </a:solidFill>
                <a:latin typeface="Times" charset="0"/>
                <a:ea typeface="ＭＳ Ｐゴシック" charset="0"/>
              </a:defRPr>
            </a:lvl3pPr>
            <a:lvl4pPr marL="1828800" indent="-457200">
              <a:defRPr sz="2400">
                <a:solidFill>
                  <a:schemeClr val="tx1"/>
                </a:solidFill>
                <a:latin typeface="Times" charset="0"/>
                <a:ea typeface="ＭＳ Ｐゴシック" charset="0"/>
              </a:defRPr>
            </a:lvl4pPr>
            <a:lvl5pPr marL="2286000" indent="-457200">
              <a:defRPr sz="2400">
                <a:solidFill>
                  <a:schemeClr val="tx1"/>
                </a:solidFill>
                <a:latin typeface="Times" charset="0"/>
                <a:ea typeface="ＭＳ Ｐゴシック" charset="0"/>
              </a:defRPr>
            </a:lvl5pPr>
            <a:lvl6pPr marL="2743200" indent="-457200" eaLnBrk="0" fontAlgn="base" hangingPunct="0">
              <a:spcBef>
                <a:spcPct val="0"/>
              </a:spcBef>
              <a:spcAft>
                <a:spcPct val="0"/>
              </a:spcAft>
              <a:defRPr sz="2400">
                <a:solidFill>
                  <a:schemeClr val="tx1"/>
                </a:solidFill>
                <a:latin typeface="Times" charset="0"/>
                <a:ea typeface="ＭＳ Ｐゴシック" charset="0"/>
              </a:defRPr>
            </a:lvl6pPr>
            <a:lvl7pPr marL="3200400" indent="-457200" eaLnBrk="0" fontAlgn="base" hangingPunct="0">
              <a:spcBef>
                <a:spcPct val="0"/>
              </a:spcBef>
              <a:spcAft>
                <a:spcPct val="0"/>
              </a:spcAft>
              <a:defRPr sz="2400">
                <a:solidFill>
                  <a:schemeClr val="tx1"/>
                </a:solidFill>
                <a:latin typeface="Times" charset="0"/>
                <a:ea typeface="ＭＳ Ｐゴシック" charset="0"/>
              </a:defRPr>
            </a:lvl7pPr>
            <a:lvl8pPr marL="3657600" indent="-457200" eaLnBrk="0" fontAlgn="base" hangingPunct="0">
              <a:spcBef>
                <a:spcPct val="0"/>
              </a:spcBef>
              <a:spcAft>
                <a:spcPct val="0"/>
              </a:spcAft>
              <a:defRPr sz="2400">
                <a:solidFill>
                  <a:schemeClr val="tx1"/>
                </a:solidFill>
                <a:latin typeface="Times" charset="0"/>
                <a:ea typeface="ＭＳ Ｐゴシック" charset="0"/>
              </a:defRPr>
            </a:lvl8pPr>
            <a:lvl9pPr marL="4114800" indent="-457200" eaLnBrk="0" fontAlgn="base" hangingPunct="0">
              <a:spcBef>
                <a:spcPct val="0"/>
              </a:spcBef>
              <a:spcAft>
                <a:spcPct val="0"/>
              </a:spcAft>
              <a:defRPr sz="2400">
                <a:solidFill>
                  <a:schemeClr val="tx1"/>
                </a:solidFill>
                <a:latin typeface="Times" charset="0"/>
                <a:ea typeface="ＭＳ Ｐゴシック" charset="0"/>
              </a:defRPr>
            </a:lvl9pPr>
          </a:lstStyle>
          <a:p>
            <a:r>
              <a:rPr lang="en-US" sz="2800" u="sng" dirty="0">
                <a:solidFill>
                  <a:srgbClr val="0000FF"/>
                </a:solidFill>
                <a:effectLst>
                  <a:outerShdw blurRad="38100" dist="38100" dir="2700000" algn="tl">
                    <a:srgbClr val="000000"/>
                  </a:outerShdw>
                </a:effectLst>
                <a:latin typeface="+mn-lt"/>
              </a:rPr>
              <a:t>RNS Study Results</a:t>
            </a:r>
          </a:p>
          <a:p>
            <a:pPr>
              <a:buFontTx/>
              <a:buChar char="•"/>
            </a:pPr>
            <a:r>
              <a:rPr lang="en-US" dirty="0">
                <a:solidFill>
                  <a:srgbClr val="0000FF"/>
                </a:solidFill>
                <a:effectLst>
                  <a:outerShdw blurRad="38100" dist="38100" dir="2700000" algn="tl">
                    <a:srgbClr val="000000"/>
                  </a:outerShdw>
                </a:effectLst>
                <a:latin typeface="+mn-lt"/>
              </a:rPr>
              <a:t>Well tolerated and safe</a:t>
            </a:r>
          </a:p>
          <a:p>
            <a:pPr>
              <a:buFontTx/>
              <a:buChar char="•"/>
            </a:pPr>
            <a:r>
              <a:rPr lang="en-US" dirty="0">
                <a:solidFill>
                  <a:srgbClr val="0000FF"/>
                </a:solidFill>
                <a:effectLst>
                  <a:outerShdw blurRad="38100" dist="38100" dir="2700000" algn="tl">
                    <a:srgbClr val="000000"/>
                  </a:outerShdw>
                </a:effectLst>
                <a:latin typeface="+mn-lt"/>
                <a:cs typeface="Times New Roman" charset="0"/>
              </a:rPr>
              <a:t>~10-15% seizure free</a:t>
            </a:r>
          </a:p>
          <a:p>
            <a:pPr>
              <a:buFontTx/>
              <a:buChar char="•"/>
            </a:pPr>
            <a:r>
              <a:rPr lang="en-US" dirty="0">
                <a:solidFill>
                  <a:srgbClr val="0000FF"/>
                </a:solidFill>
                <a:effectLst>
                  <a:outerShdw blurRad="38100" dist="38100" dir="2700000" algn="tl">
                    <a:srgbClr val="000000"/>
                  </a:outerShdw>
                </a:effectLst>
                <a:latin typeface="+mn-lt"/>
                <a:cs typeface="Times New Roman" charset="0"/>
              </a:rPr>
              <a:t>Increasing seizure reduction with prolonged application</a:t>
            </a:r>
            <a:endParaRPr lang="en-US" dirty="0">
              <a:latin typeface="Palatino" charset="0"/>
              <a:cs typeface="Times New Roman" charset="0"/>
            </a:endParaRPr>
          </a:p>
          <a:p>
            <a:pPr eaLnBrk="1" hangingPunct="1">
              <a:spcBef>
                <a:spcPct val="20000"/>
              </a:spcBef>
              <a:buSzPct val="175000"/>
              <a:buFontTx/>
              <a:buChar char="•"/>
            </a:pPr>
            <a:endParaRPr lang="en-US" sz="3000" dirty="0">
              <a:latin typeface="Times New Roman" charset="0"/>
            </a:endParaRPr>
          </a:p>
        </p:txBody>
      </p:sp>
      <p:sp>
        <p:nvSpPr>
          <p:cNvPr id="67632" name="Rectangle 48"/>
          <p:cNvSpPr>
            <a:spLocks noRot="1" noChangeArrowheads="1"/>
          </p:cNvSpPr>
          <p:nvPr/>
        </p:nvSpPr>
        <p:spPr bwMode="auto">
          <a:xfrm>
            <a:off x="228600" y="855133"/>
            <a:ext cx="5410200" cy="2895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eaLnBrk="1" hangingPunct="1">
              <a:lnSpc>
                <a:spcPct val="90000"/>
              </a:lnSpc>
              <a:spcBef>
                <a:spcPct val="20000"/>
              </a:spcBef>
              <a:buClr>
                <a:schemeClr val="hlink"/>
              </a:buClr>
              <a:buSzPct val="70000"/>
              <a:buFont typeface="Wingdings" charset="0"/>
              <a:buChar char="n"/>
            </a:pPr>
            <a:r>
              <a:rPr lang="en-US" sz="2800" dirty="0">
                <a:effectLst>
                  <a:outerShdw blurRad="38100" dist="38100" dir="2700000" algn="tl">
                    <a:srgbClr val="000000"/>
                  </a:outerShdw>
                </a:effectLst>
                <a:latin typeface="Palatino" charset="0"/>
              </a:rPr>
              <a:t>Goal: To disrupt abnormal neuronal synchrony before a seizure occurs by delivering desynchronizing electrical stimulation near the onset zone in response to detected </a:t>
            </a:r>
            <a:r>
              <a:rPr lang="en-US" sz="2800" dirty="0" err="1">
                <a:effectLst>
                  <a:outerShdw blurRad="38100" dist="38100" dir="2700000" algn="tl">
                    <a:srgbClr val="000000"/>
                  </a:outerShdw>
                </a:effectLst>
                <a:latin typeface="Palatino" charset="0"/>
              </a:rPr>
              <a:t>epileptiform</a:t>
            </a:r>
            <a:r>
              <a:rPr lang="en-US" sz="2800" dirty="0">
                <a:effectLst>
                  <a:outerShdw blurRad="38100" dist="38100" dir="2700000" algn="tl">
                    <a:srgbClr val="000000"/>
                  </a:outerShdw>
                </a:effectLst>
                <a:latin typeface="Palatino" charset="0"/>
              </a:rPr>
              <a:t> activity. (</a:t>
            </a:r>
            <a:r>
              <a:rPr lang="en-US" sz="2800" dirty="0" err="1">
                <a:effectLst>
                  <a:outerShdw blurRad="38100" dist="38100" dir="2700000" algn="tl">
                    <a:srgbClr val="000000"/>
                  </a:outerShdw>
                </a:effectLst>
                <a:latin typeface="Palatino" charset="0"/>
              </a:rPr>
              <a:t>NeuroPace</a:t>
            </a:r>
            <a:r>
              <a:rPr lang="en-US" sz="2800" dirty="0">
                <a:effectLst>
                  <a:outerShdw blurRad="38100" dist="38100" dir="2700000" algn="tl">
                    <a:srgbClr val="000000"/>
                  </a:outerShdw>
                </a:effectLst>
                <a:latin typeface="Palatino" charset="0"/>
              </a:rPr>
              <a:t>)</a:t>
            </a:r>
          </a:p>
        </p:txBody>
      </p:sp>
      <p:pic>
        <p:nvPicPr>
          <p:cNvPr id="67633" name="Picture 49" descr="RNS_Marketing_Col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838200"/>
            <a:ext cx="2971800" cy="2971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024721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Content Placeholder 6"/>
          <p:cNvSpPr>
            <a:spLocks noGrp="1"/>
          </p:cNvSpPr>
          <p:nvPr>
            <p:ph sz="quarter" idx="4294967295"/>
          </p:nvPr>
        </p:nvSpPr>
        <p:spPr>
          <a:xfrm>
            <a:off x="425450" y="1381126"/>
            <a:ext cx="8544898" cy="2162175"/>
          </a:xfrm>
          <a:prstGeom prst="rect">
            <a:avLst/>
          </a:prstGeom>
        </p:spPr>
        <p:txBody>
          <a:bodyPr>
            <a:normAutofit fontScale="85000" lnSpcReduction="20000"/>
          </a:bodyPr>
          <a:lstStyle/>
          <a:p>
            <a:pPr marL="457177" indent="-457177">
              <a:buFont typeface="Arial" charset="0"/>
              <a:buChar char="•"/>
            </a:pPr>
            <a:r>
              <a:rPr lang="en-US" dirty="0">
                <a:latin typeface="Calibri" charset="0"/>
                <a:cs typeface="Calibri" charset="0"/>
              </a:rPr>
              <a:t>Patients </a:t>
            </a:r>
            <a:r>
              <a:rPr lang="en-US" u="sng" dirty="0">
                <a:latin typeface="Calibri" charset="0"/>
                <a:cs typeface="Calibri" charset="0"/>
              </a:rPr>
              <a:t>&gt;</a:t>
            </a:r>
            <a:r>
              <a:rPr lang="en-US" dirty="0">
                <a:latin typeface="Calibri" charset="0"/>
                <a:cs typeface="Calibri" charset="0"/>
              </a:rPr>
              <a:t>18 years of age or older</a:t>
            </a:r>
          </a:p>
          <a:p>
            <a:pPr marL="457177" indent="-457177">
              <a:buFont typeface="Arial" charset="0"/>
              <a:buChar char="•"/>
            </a:pPr>
            <a:r>
              <a:rPr lang="en-US" dirty="0">
                <a:latin typeface="Calibri" charset="0"/>
                <a:cs typeface="Calibri" charset="0"/>
              </a:rPr>
              <a:t>Refractory to two or more medications</a:t>
            </a:r>
          </a:p>
          <a:p>
            <a:pPr marL="457177" indent="-457177">
              <a:buFont typeface="Arial" charset="0"/>
              <a:buChar char="•"/>
            </a:pPr>
            <a:r>
              <a:rPr lang="en-US" dirty="0">
                <a:latin typeface="Calibri" charset="0"/>
                <a:cs typeface="Calibri" charset="0"/>
              </a:rPr>
              <a:t>Partial onset seizures with 1-2 seizure foci</a:t>
            </a:r>
          </a:p>
          <a:p>
            <a:pPr marL="0" indent="0">
              <a:buNone/>
            </a:pPr>
            <a:r>
              <a:rPr lang="en-US" dirty="0">
                <a:latin typeface="Calibri" charset="0"/>
                <a:cs typeface="Calibri" charset="0"/>
              </a:rPr>
              <a:t>	----------------------------------------------------------</a:t>
            </a:r>
          </a:p>
          <a:p>
            <a:pPr marL="0" indent="0">
              <a:buNone/>
            </a:pPr>
            <a:r>
              <a:rPr lang="en-US" dirty="0">
                <a:latin typeface="Calibri" charset="0"/>
                <a:cs typeface="Calibri" charset="0"/>
              </a:rPr>
              <a:t>Patients commonly treated with the RNS System:</a:t>
            </a:r>
          </a:p>
        </p:txBody>
      </p:sp>
      <p:sp>
        <p:nvSpPr>
          <p:cNvPr id="27650" name="Title 5"/>
          <p:cNvSpPr>
            <a:spLocks noGrp="1"/>
          </p:cNvSpPr>
          <p:nvPr>
            <p:ph type="title"/>
          </p:nvPr>
        </p:nvSpPr>
        <p:spPr>
          <a:xfrm>
            <a:off x="279400" y="243947"/>
            <a:ext cx="8229600" cy="1158875"/>
          </a:xfrm>
        </p:spPr>
        <p:txBody>
          <a:bodyPr/>
          <a:lstStyle/>
          <a:p>
            <a:pPr eaLnBrk="1" hangingPunct="1"/>
            <a:r>
              <a:rPr lang="en-US" u="sng" dirty="0">
                <a:solidFill>
                  <a:srgbClr val="000000"/>
                </a:solidFill>
                <a:latin typeface="+mn-lt"/>
                <a:ea typeface="Arial" charset="0"/>
                <a:cs typeface="Calibri" charset="0"/>
              </a:rPr>
              <a:t>(Current) RNS System Candidates</a:t>
            </a:r>
          </a:p>
        </p:txBody>
      </p:sp>
      <p:sp>
        <p:nvSpPr>
          <p:cNvPr id="2" name="TextBox 1">
            <a:extLst>
              <a:ext uri="{FF2B5EF4-FFF2-40B4-BE49-F238E27FC236}">
                <a16:creationId xmlns:a16="http://schemas.microsoft.com/office/drawing/2014/main" id="{0DA5365A-A8B5-574A-BF05-9429957846C4}"/>
              </a:ext>
            </a:extLst>
          </p:cNvPr>
          <p:cNvSpPr txBox="1"/>
          <p:nvPr/>
        </p:nvSpPr>
        <p:spPr>
          <a:xfrm>
            <a:off x="719139" y="4223490"/>
            <a:ext cx="3705225" cy="2597150"/>
          </a:xfrm>
          <a:prstGeom prst="rect">
            <a:avLst/>
          </a:prstGeom>
          <a:solidFill>
            <a:schemeClr val="bg2">
              <a:lumMod val="20000"/>
              <a:lumOff val="80000"/>
            </a:schemeClr>
          </a:solidFill>
        </p:spPr>
        <p:txBody>
          <a:bodyPr lIns="0" tIns="0" rIns="0" bIns="0"/>
          <a:lstStyle>
            <a:defPPr>
              <a:defRPr lang="en-US"/>
            </a:defPPr>
            <a:lvl1pPr marL="171450" indent="-171450">
              <a:spcAft>
                <a:spcPts val="600"/>
              </a:spcAft>
              <a:buFont typeface="Arial" panose="020B0604020202020204" pitchFamily="34" charset="0"/>
              <a:buChar char="•"/>
              <a:defRPr sz="2400">
                <a:solidFill>
                  <a:srgbClr val="003C71"/>
                </a:solidFill>
              </a:defRPr>
            </a:lvl1pPr>
            <a:lvl2pPr marL="628650" lvl="1" indent="-171450">
              <a:spcAft>
                <a:spcPts val="0"/>
              </a:spcAft>
              <a:buFont typeface="Arial" panose="020B0604020202020204" pitchFamily="34" charset="0"/>
              <a:buChar char="•"/>
              <a:defRPr sz="2200">
                <a:solidFill>
                  <a:srgbClr val="003C71"/>
                </a:solidFill>
              </a:defRPr>
            </a:lvl2pPr>
          </a:lstStyle>
          <a:p>
            <a:pPr marL="365742">
              <a:defRPr/>
            </a:pPr>
            <a:endParaRPr lang="en-US" sz="2000" dirty="0">
              <a:solidFill>
                <a:srgbClr val="000000"/>
              </a:solidFill>
              <a:latin typeface="Calibri" panose="020F0502020204030204" pitchFamily="34" charset="0"/>
              <a:cs typeface="Arial" panose="020B0604020202020204" pitchFamily="34" charset="0"/>
            </a:endParaRPr>
          </a:p>
          <a:p>
            <a:pPr marL="365742">
              <a:defRPr/>
            </a:pPr>
            <a:r>
              <a:rPr lang="en-US" sz="2000" dirty="0">
                <a:solidFill>
                  <a:srgbClr val="000000"/>
                </a:solidFill>
                <a:latin typeface="Calibri" panose="020F0502020204030204" pitchFamily="34" charset="0"/>
                <a:cs typeface="Arial" panose="020B0604020202020204" pitchFamily="34" charset="0"/>
              </a:rPr>
              <a:t>Mesial Temporal Lobe: </a:t>
            </a:r>
          </a:p>
          <a:p>
            <a:pPr lvl="1" eaLnBrk="1" hangingPunct="1">
              <a:defRPr/>
            </a:pPr>
            <a:r>
              <a:rPr lang="en-US" sz="2000" dirty="0">
                <a:solidFill>
                  <a:srgbClr val="000000"/>
                </a:solidFill>
                <a:latin typeface="Calibri" panose="020F0502020204030204" pitchFamily="34" charset="0"/>
                <a:cs typeface="Arial" panose="020B0604020202020204" pitchFamily="34" charset="0"/>
              </a:rPr>
              <a:t>Bilateral</a:t>
            </a:r>
          </a:p>
          <a:p>
            <a:pPr lvl="1" eaLnBrk="1" hangingPunct="1">
              <a:defRPr/>
            </a:pPr>
            <a:r>
              <a:rPr lang="en-US" sz="2000" dirty="0">
                <a:solidFill>
                  <a:srgbClr val="000000"/>
                </a:solidFill>
                <a:latin typeface="Calibri" panose="020F0502020204030204" pitchFamily="34" charset="0"/>
                <a:cs typeface="Arial" panose="020B0604020202020204" pitchFamily="34" charset="0"/>
              </a:rPr>
              <a:t>Unilateral</a:t>
            </a:r>
          </a:p>
          <a:p>
            <a:pPr marL="365742">
              <a:defRPr/>
            </a:pPr>
            <a:r>
              <a:rPr lang="en-US" sz="2000" dirty="0">
                <a:solidFill>
                  <a:srgbClr val="000000"/>
                </a:solidFill>
                <a:latin typeface="Calibri" panose="020F0502020204030204" pitchFamily="34" charset="0"/>
                <a:cs typeface="Arial" panose="020B0604020202020204" pitchFamily="34" charset="0"/>
              </a:rPr>
              <a:t>Eloquent Cortex</a:t>
            </a:r>
          </a:p>
          <a:p>
            <a:pPr marL="365742">
              <a:defRPr/>
            </a:pPr>
            <a:r>
              <a:rPr lang="en-US" sz="2000" dirty="0">
                <a:solidFill>
                  <a:srgbClr val="000000"/>
                </a:solidFill>
                <a:latin typeface="Calibri" panose="020F0502020204030204" pitchFamily="34" charset="0"/>
                <a:cs typeface="Arial" panose="020B0604020202020204" pitchFamily="34" charset="0"/>
              </a:rPr>
              <a:t>Deep lesions (PVNH)</a:t>
            </a:r>
          </a:p>
        </p:txBody>
      </p:sp>
      <p:sp>
        <p:nvSpPr>
          <p:cNvPr id="6" name="TextBox 5">
            <a:extLst>
              <a:ext uri="{FF2B5EF4-FFF2-40B4-BE49-F238E27FC236}">
                <a16:creationId xmlns:a16="http://schemas.microsoft.com/office/drawing/2014/main" id="{63672785-E8BF-BC4F-BCEB-2D1217FC2ED8}"/>
              </a:ext>
            </a:extLst>
          </p:cNvPr>
          <p:cNvSpPr txBox="1"/>
          <p:nvPr/>
        </p:nvSpPr>
        <p:spPr>
          <a:xfrm>
            <a:off x="4424363" y="4223490"/>
            <a:ext cx="3789362" cy="2597150"/>
          </a:xfrm>
          <a:prstGeom prst="rect">
            <a:avLst/>
          </a:prstGeom>
          <a:solidFill>
            <a:schemeClr val="bg2">
              <a:lumMod val="20000"/>
              <a:lumOff val="80000"/>
            </a:schemeClr>
          </a:solidFill>
        </p:spPr>
        <p:txBody>
          <a:bodyPr lIns="0" tIns="0" rIns="0" bIns="0"/>
          <a:lstStyle/>
          <a:p>
            <a:pPr marL="171441" indent="-171441">
              <a:spcAft>
                <a:spcPts val="600"/>
              </a:spcAft>
              <a:buFont typeface="Arial" panose="020B0604020202020204" pitchFamily="34" charset="0"/>
              <a:buChar char="•"/>
              <a:defRPr/>
            </a:pPr>
            <a:endParaRPr lang="en-US" sz="2000" dirty="0">
              <a:solidFill>
                <a:srgbClr val="000000"/>
              </a:solidFill>
              <a:latin typeface="Calibri" panose="020F0502020204030204" pitchFamily="34" charset="0"/>
              <a:cs typeface="Arial" panose="020B0604020202020204" pitchFamily="34" charset="0"/>
            </a:endParaRPr>
          </a:p>
          <a:p>
            <a:pPr marL="171441" indent="-171441">
              <a:spcAft>
                <a:spcPts val="600"/>
              </a:spcAft>
              <a:buFont typeface="Arial" panose="020B0604020202020204" pitchFamily="34" charset="0"/>
              <a:buChar char="•"/>
              <a:defRPr/>
            </a:pPr>
            <a:r>
              <a:rPr lang="en-US" sz="2000" dirty="0">
                <a:solidFill>
                  <a:srgbClr val="000000"/>
                </a:solidFill>
                <a:latin typeface="Calibri" panose="020F0502020204030204" pitchFamily="34" charset="0"/>
                <a:cs typeface="Arial" panose="020B0604020202020204" pitchFamily="34" charset="0"/>
              </a:rPr>
              <a:t>Difficult to resect:</a:t>
            </a:r>
          </a:p>
          <a:p>
            <a:pPr marL="628619" lvl="1" indent="-171441">
              <a:buFont typeface="Arial" panose="020B0604020202020204" pitchFamily="34" charset="0"/>
              <a:buChar char="•"/>
              <a:defRPr/>
            </a:pPr>
            <a:r>
              <a:rPr lang="en-US" sz="2000" dirty="0">
                <a:solidFill>
                  <a:srgbClr val="000000"/>
                </a:solidFill>
                <a:latin typeface="Calibri" panose="020F0502020204030204" pitchFamily="34" charset="0"/>
                <a:cs typeface="Arial" panose="020B0604020202020204" pitchFamily="34" charset="0"/>
              </a:rPr>
              <a:t>Interhemispheric</a:t>
            </a:r>
          </a:p>
          <a:p>
            <a:pPr marL="628619" lvl="1" indent="-171441">
              <a:buFont typeface="Arial" panose="020B0604020202020204" pitchFamily="34" charset="0"/>
              <a:buChar char="•"/>
              <a:defRPr/>
            </a:pPr>
            <a:r>
              <a:rPr lang="en-US" sz="2000" dirty="0">
                <a:solidFill>
                  <a:srgbClr val="000000"/>
                </a:solidFill>
                <a:latin typeface="Calibri" panose="020F0502020204030204" pitchFamily="34" charset="0"/>
                <a:cs typeface="Arial" panose="020B0604020202020204" pitchFamily="34" charset="0"/>
              </a:rPr>
              <a:t>Regional focal onsets</a:t>
            </a:r>
          </a:p>
          <a:p>
            <a:pPr marL="628619" lvl="1" indent="-171441">
              <a:buFont typeface="Arial" panose="020B0604020202020204" pitchFamily="34" charset="0"/>
              <a:buChar char="•"/>
              <a:defRPr/>
            </a:pPr>
            <a:r>
              <a:rPr lang="en-US" sz="2000" dirty="0">
                <a:solidFill>
                  <a:srgbClr val="000000"/>
                </a:solidFill>
                <a:latin typeface="Calibri" panose="020F0502020204030204" pitchFamily="34" charset="0"/>
                <a:cs typeface="Arial" panose="020B0604020202020204" pitchFamily="34" charset="0"/>
              </a:rPr>
              <a:t>Insula</a:t>
            </a:r>
          </a:p>
          <a:p>
            <a:pPr marL="628619" lvl="1" indent="-171441">
              <a:buFont typeface="Arial" panose="020B0604020202020204" pitchFamily="34" charset="0"/>
              <a:buChar char="•"/>
              <a:defRPr/>
            </a:pPr>
            <a:r>
              <a:rPr lang="en-US" sz="2000" dirty="0">
                <a:solidFill>
                  <a:srgbClr val="000000"/>
                </a:solidFill>
                <a:latin typeface="Calibri" panose="020F0502020204030204" pitchFamily="34" charset="0"/>
                <a:cs typeface="Arial" panose="020B0604020202020204" pitchFamily="34" charset="0"/>
              </a:rPr>
              <a:t>Partial resection with RNS</a:t>
            </a:r>
          </a:p>
          <a:p>
            <a:pPr marL="171441" indent="-171441">
              <a:spcAft>
                <a:spcPts val="600"/>
              </a:spcAft>
              <a:buFont typeface="Arial" panose="020B0604020202020204" pitchFamily="34" charset="0"/>
              <a:buChar char="•"/>
              <a:defRPr/>
            </a:pPr>
            <a:r>
              <a:rPr lang="en-US" sz="2000" dirty="0">
                <a:solidFill>
                  <a:srgbClr val="000000"/>
                </a:solidFill>
                <a:latin typeface="Calibri" panose="020F0502020204030204" pitchFamily="34" charset="0"/>
                <a:cs typeface="Arial" panose="020B0604020202020204" pitchFamily="34" charset="0"/>
              </a:rPr>
              <a:t>Suboptimal response to a previous resection and/or VNS</a:t>
            </a:r>
          </a:p>
          <a:p>
            <a:pPr marL="628619" lvl="1" indent="-171441">
              <a:spcAft>
                <a:spcPts val="600"/>
              </a:spcAft>
              <a:buFont typeface="Arial" panose="020B0604020202020204" pitchFamily="34" charset="0"/>
              <a:buChar char="•"/>
              <a:defRPr/>
            </a:pPr>
            <a:endParaRPr lang="en-US" sz="2600" dirty="0">
              <a:solidFill>
                <a:srgbClr val="000000"/>
              </a:solidFill>
              <a:latin typeface="Calibri" panose="020F050202020403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8469EB1B-046B-C741-AD7F-CAE41BD60734}"/>
              </a:ext>
            </a:extLst>
          </p:cNvPr>
          <p:cNvCxnSpPr/>
          <p:nvPr/>
        </p:nvCxnSpPr>
        <p:spPr>
          <a:xfrm>
            <a:off x="4240213" y="4325626"/>
            <a:ext cx="0" cy="2375962"/>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481383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473200" y="304800"/>
            <a:ext cx="77724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sng" strike="noStrike" kern="0" cap="none" spc="0" normalizeH="0" baseline="0" noProof="0" dirty="0">
                <a:ln>
                  <a:noFill/>
                </a:ln>
                <a:effectLst/>
                <a:uLnTx/>
                <a:uFillTx/>
                <a:latin typeface="+mn-lt"/>
                <a:ea typeface="+mj-ea"/>
                <a:cs typeface="+mj-cs"/>
              </a:rPr>
              <a:t>Epilepsy Surgery Goals:</a:t>
            </a:r>
            <a:br>
              <a:rPr kumimoji="0" lang="en-US" sz="4000" b="0" i="0" u="sng" strike="noStrike" kern="0" cap="none" spc="0" normalizeH="0" baseline="0" noProof="0" dirty="0">
                <a:ln>
                  <a:noFill/>
                </a:ln>
                <a:effectLst/>
                <a:uLnTx/>
                <a:uFillTx/>
                <a:latin typeface="+mn-lt"/>
                <a:ea typeface="+mj-ea"/>
                <a:cs typeface="+mj-cs"/>
              </a:rPr>
            </a:br>
            <a:r>
              <a:rPr kumimoji="0" lang="en-US" sz="4000" b="0" i="0" u="sng" strike="noStrike" kern="0" cap="none" spc="0" normalizeH="0" baseline="0" noProof="0" dirty="0">
                <a:ln>
                  <a:noFill/>
                </a:ln>
                <a:effectLst/>
                <a:uLnTx/>
                <a:uFillTx/>
                <a:latin typeface="+mn-lt"/>
                <a:ea typeface="+mj-ea"/>
                <a:cs typeface="+mj-cs"/>
              </a:rPr>
              <a:t>Balancing Risk and Benefit</a:t>
            </a:r>
          </a:p>
        </p:txBody>
      </p:sp>
      <p:sp>
        <p:nvSpPr>
          <p:cNvPr id="3" name="Rectangle 3"/>
          <p:cNvSpPr txBox="1">
            <a:spLocks noChangeArrowheads="1"/>
          </p:cNvSpPr>
          <p:nvPr/>
        </p:nvSpPr>
        <p:spPr>
          <a:xfrm>
            <a:off x="685800" y="1981200"/>
            <a:ext cx="7924800" cy="1143000"/>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3200" b="0" i="0" u="none" strike="noStrike" kern="0" cap="none" spc="0" normalizeH="0" baseline="0" noProof="0" dirty="0">
                <a:ln>
                  <a:noFill/>
                </a:ln>
                <a:effectLst/>
                <a:uLnTx/>
                <a:uFillTx/>
                <a:latin typeface="+mn-lt"/>
                <a:ea typeface="+mn-ea"/>
                <a:cs typeface="ＭＳ Ｐゴシック" charset="-128"/>
              </a:rPr>
              <a:t>To remove,</a:t>
            </a:r>
            <a:r>
              <a:rPr kumimoji="0" lang="en-US" sz="3200" b="0" i="0" u="none" strike="noStrike" kern="0" cap="none" spc="0" normalizeH="0" noProof="0" dirty="0">
                <a:ln>
                  <a:noFill/>
                </a:ln>
                <a:effectLst/>
                <a:uLnTx/>
                <a:uFillTx/>
                <a:latin typeface="+mn-lt"/>
                <a:ea typeface="+mn-ea"/>
                <a:cs typeface="ＭＳ Ｐゴシック" charset="-128"/>
              </a:rPr>
              <a:t> </a:t>
            </a:r>
            <a:r>
              <a:rPr kumimoji="0" lang="en-US" sz="3200" b="0" i="0" u="none" strike="noStrike" kern="0" cap="none" spc="0" normalizeH="0" baseline="0" noProof="0" dirty="0">
                <a:ln>
                  <a:noFill/>
                </a:ln>
                <a:effectLst/>
                <a:uLnTx/>
                <a:uFillTx/>
                <a:latin typeface="+mn-lt"/>
                <a:ea typeface="+mn-ea"/>
                <a:cs typeface="ＭＳ Ｐゴシック" charset="-128"/>
              </a:rPr>
              <a:t>ablate or stimulate the </a:t>
            </a:r>
            <a:r>
              <a:rPr kumimoji="0" lang="ja-JP" altLang="en-US" sz="3200" b="0" i="0" u="none" strike="noStrike" kern="0" cap="none" spc="0" normalizeH="0" baseline="0" noProof="0" dirty="0">
                <a:ln>
                  <a:noFill/>
                </a:ln>
                <a:effectLst/>
                <a:uLnTx/>
                <a:uFillTx/>
                <a:latin typeface="Arial" charset="0"/>
                <a:ea typeface="+mn-ea"/>
                <a:cs typeface="ＭＳ Ｐゴシック" charset="-128"/>
              </a:rPr>
              <a:t>“</a:t>
            </a:r>
            <a:r>
              <a:rPr kumimoji="0" lang="en-US" altLang="ja-JP" sz="3200" b="0" i="0" u="none" strike="noStrike" kern="0" cap="none" spc="0" normalizeH="0" baseline="0" noProof="0" dirty="0">
                <a:ln>
                  <a:noFill/>
                </a:ln>
                <a:effectLst/>
                <a:uLnTx/>
                <a:uFillTx/>
                <a:latin typeface="+mn-lt"/>
                <a:ea typeface="+mn-ea"/>
                <a:cs typeface="ＭＳ Ｐゴシック" charset="-128"/>
              </a:rPr>
              <a:t>epileptogenic zone</a:t>
            </a:r>
            <a:r>
              <a:rPr lang="en-US" altLang="ja-JP" sz="3200" kern="0" dirty="0">
                <a:latin typeface="Arial" charset="0"/>
                <a:cs typeface="ＭＳ Ｐゴシック" charset="-128"/>
              </a:rPr>
              <a:t>”</a:t>
            </a:r>
            <a:r>
              <a:rPr kumimoji="0" lang="en-US" altLang="ja-JP" sz="3200" b="1" i="0" u="sng" strike="noStrike" kern="0" cap="none" spc="0" normalizeH="0" baseline="0" noProof="0" dirty="0">
                <a:ln>
                  <a:noFill/>
                </a:ln>
                <a:effectLst/>
                <a:uLnTx/>
                <a:uFillTx/>
                <a:latin typeface="+mn-lt"/>
                <a:ea typeface="+mn-ea"/>
                <a:cs typeface="ＭＳ Ｐゴシック" charset="-128"/>
              </a:rPr>
              <a:t>, maximizing the chance of seizure freedom</a:t>
            </a:r>
            <a:r>
              <a:rPr kumimoji="0" lang="en-US" altLang="ja-JP" sz="3200" b="0" i="0" u="none" strike="noStrike" kern="0" cap="none" spc="0" normalizeH="0" baseline="0" noProof="0" dirty="0">
                <a:ln>
                  <a:noFill/>
                </a:ln>
                <a:effectLst/>
                <a:uLnTx/>
                <a:uFillTx/>
                <a:latin typeface="+mn-lt"/>
                <a:ea typeface="+mn-ea"/>
                <a:cs typeface="ＭＳ Ｐゴシック" charset="-128"/>
              </a:rPr>
              <a:t>, while minimizing risk to the patient.</a:t>
            </a:r>
          </a:p>
          <a:p>
            <a:pPr marL="342866" indent="-342866" defTabSz="914309" eaLnBrk="0" fontAlgn="base" hangingPunct="0">
              <a:spcBef>
                <a:spcPct val="20000"/>
              </a:spcBef>
              <a:spcAft>
                <a:spcPct val="0"/>
              </a:spcAft>
              <a:buFontTx/>
              <a:buChar char="•"/>
              <a:defRPr/>
            </a:pPr>
            <a:r>
              <a:rPr lang="en-US" sz="3200" kern="0" dirty="0">
                <a:cs typeface="ＭＳ Ｐゴシック" charset="-128"/>
              </a:rPr>
              <a:t>How do we use closed loop stimulation to increase seizure freedom in our epilepsy patient population?</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altLang="ja-JP" sz="3200" b="0" i="0" u="none" strike="noStrike" kern="0" cap="none" spc="0" normalizeH="0" baseline="0" noProof="0" dirty="0">
              <a:ln>
                <a:noFill/>
              </a:ln>
              <a:effectLst/>
              <a:uLnTx/>
              <a:uFillTx/>
              <a:latin typeface="+mn-lt"/>
              <a:ea typeface="+mn-ea"/>
              <a:cs typeface="ＭＳ Ｐゴシック" charset="-128"/>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altLang="ja-JP" sz="3200" b="0" i="0" u="none" strike="noStrike" kern="0" cap="none" spc="0" normalizeH="0" baseline="0" noProof="0" dirty="0">
              <a:ln>
                <a:noFill/>
              </a:ln>
              <a:effectLst/>
              <a:uLnTx/>
              <a:uFillTx/>
              <a:latin typeface="+mn-lt"/>
              <a:ea typeface="+mn-ea"/>
              <a:cs typeface="ＭＳ Ｐゴシック" charset="-128"/>
            </a:endParaRPr>
          </a:p>
        </p:txBody>
      </p:sp>
      <p:pic>
        <p:nvPicPr>
          <p:cNvPr id="4" name="Picture 4" descr="j0162997"/>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a:xfrm>
            <a:off x="222250" y="143448"/>
            <a:ext cx="2222500" cy="1837752"/>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3607764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2384" y="639210"/>
            <a:ext cx="3331734" cy="5336043"/>
          </a:xfrm>
          <a:prstGeom prst="rect">
            <a:avLst/>
          </a:prstGeom>
          <a:noFill/>
          <a:ln>
            <a:noFill/>
          </a:ln>
        </p:spPr>
      </p:pic>
      <p:sp>
        <p:nvSpPr>
          <p:cNvPr id="7" name="Title 6"/>
          <p:cNvSpPr>
            <a:spLocks noGrp="1"/>
          </p:cNvSpPr>
          <p:nvPr>
            <p:ph type="title"/>
          </p:nvPr>
        </p:nvSpPr>
        <p:spPr>
          <a:xfrm>
            <a:off x="336344" y="93747"/>
            <a:ext cx="8229600" cy="1158240"/>
          </a:xfrm>
        </p:spPr>
        <p:txBody>
          <a:bodyPr>
            <a:normAutofit/>
          </a:bodyPr>
          <a:lstStyle/>
          <a:p>
            <a:r>
              <a:rPr lang="en-US" sz="4000" dirty="0">
                <a:solidFill>
                  <a:srgbClr val="000000"/>
                </a:solidFill>
                <a:latin typeface="+mn-lt"/>
              </a:rPr>
              <a:t>MTL Resection Following Bilateral RNS</a:t>
            </a:r>
            <a:endParaRPr lang="en-US" sz="4000" b="1" dirty="0">
              <a:solidFill>
                <a:srgbClr val="000000"/>
              </a:solidFill>
              <a:latin typeface="+mn-lt"/>
            </a:endParaRPr>
          </a:p>
        </p:txBody>
      </p:sp>
      <p:sp>
        <p:nvSpPr>
          <p:cNvPr id="8" name="Content Placeholder 7"/>
          <p:cNvSpPr>
            <a:spLocks noGrp="1"/>
          </p:cNvSpPr>
          <p:nvPr>
            <p:ph sz="quarter" idx="13"/>
          </p:nvPr>
        </p:nvSpPr>
        <p:spPr>
          <a:xfrm>
            <a:off x="146377" y="1648009"/>
            <a:ext cx="5646007" cy="4085165"/>
          </a:xfrm>
        </p:spPr>
        <p:txBody>
          <a:bodyPr/>
          <a:lstStyle/>
          <a:p>
            <a:pPr marL="342900" indent="-342900">
              <a:buFont typeface="Arial" panose="020B0604020202020204" pitchFamily="34" charset="0"/>
              <a:buChar char="•"/>
            </a:pPr>
            <a:r>
              <a:rPr lang="en-US" sz="3000" dirty="0">
                <a:solidFill>
                  <a:srgbClr val="000000"/>
                </a:solidFill>
              </a:rPr>
              <a:t>Retrospective chart review of patients that had bilateral MTL RNS Systems implanted</a:t>
            </a:r>
          </a:p>
          <a:p>
            <a:pPr marL="342900" indent="-342900">
              <a:buFont typeface="Arial" panose="020B0604020202020204" pitchFamily="34" charset="0"/>
              <a:buChar char="•"/>
            </a:pPr>
            <a:r>
              <a:rPr lang="en-US" sz="3000" dirty="0">
                <a:solidFill>
                  <a:srgbClr val="000000"/>
                </a:solidFill>
              </a:rPr>
              <a:t>Patients underwent a </a:t>
            </a:r>
            <a:r>
              <a:rPr lang="en-US" sz="3000" dirty="0" err="1">
                <a:solidFill>
                  <a:srgbClr val="000000"/>
                </a:solidFill>
              </a:rPr>
              <a:t>resective</a:t>
            </a:r>
            <a:r>
              <a:rPr lang="en-US" sz="3000" dirty="0">
                <a:solidFill>
                  <a:srgbClr val="000000"/>
                </a:solidFill>
              </a:rPr>
              <a:t> or ablative procedure after monitoring with the RNS System</a:t>
            </a:r>
          </a:p>
        </p:txBody>
      </p:sp>
      <p:sp>
        <p:nvSpPr>
          <p:cNvPr id="9" name="TextBox 8"/>
          <p:cNvSpPr txBox="1"/>
          <p:nvPr/>
        </p:nvSpPr>
        <p:spPr>
          <a:xfrm>
            <a:off x="5500860" y="5911755"/>
            <a:ext cx="4365982" cy="437965"/>
          </a:xfrm>
          <a:prstGeom prst="rect">
            <a:avLst/>
          </a:prstGeom>
          <a:noFill/>
        </p:spPr>
        <p:txBody>
          <a:bodyPr vert="horz" wrap="square" lIns="0" tIns="0" rIns="0" bIns="0" rtlCol="0">
            <a:noAutofit/>
          </a:bodyPr>
          <a:lstStyle/>
          <a:p>
            <a:r>
              <a:rPr lang="en-US" sz="2000" dirty="0">
                <a:solidFill>
                  <a:srgbClr val="000000"/>
                </a:solidFill>
              </a:rPr>
              <a:t>Hirsch, et al. </a:t>
            </a:r>
            <a:r>
              <a:rPr lang="en-US" sz="2000" i="1" dirty="0">
                <a:solidFill>
                  <a:srgbClr val="000000"/>
                </a:solidFill>
              </a:rPr>
              <a:t>Presented at AES 2018</a:t>
            </a:r>
          </a:p>
        </p:txBody>
      </p:sp>
    </p:spTree>
    <p:extLst>
      <p:ext uri="{BB962C8B-B14F-4D97-AF65-F5344CB8AC3E}">
        <p14:creationId xmlns:p14="http://schemas.microsoft.com/office/powerpoint/2010/main" val="2633920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282" y="133501"/>
            <a:ext cx="8229600" cy="1158240"/>
          </a:xfrm>
        </p:spPr>
        <p:txBody>
          <a:bodyPr/>
          <a:lstStyle/>
          <a:p>
            <a:r>
              <a:rPr lang="en-US" sz="4000" b="1" dirty="0">
                <a:solidFill>
                  <a:schemeClr val="tx1"/>
                </a:solidFill>
                <a:latin typeface="+mj-lt"/>
              </a:rPr>
              <a:t>Results</a:t>
            </a:r>
          </a:p>
        </p:txBody>
      </p:sp>
      <p:sp>
        <p:nvSpPr>
          <p:cNvPr id="3" name="Content Placeholder 2"/>
          <p:cNvSpPr>
            <a:spLocks noGrp="1"/>
          </p:cNvSpPr>
          <p:nvPr>
            <p:ph sz="quarter" idx="13"/>
          </p:nvPr>
        </p:nvSpPr>
        <p:spPr>
          <a:xfrm>
            <a:off x="316466" y="1127360"/>
            <a:ext cx="8618812" cy="4613040"/>
          </a:xfrm>
        </p:spPr>
        <p:txBody>
          <a:bodyPr>
            <a:normAutofit/>
          </a:bodyPr>
          <a:lstStyle/>
          <a:p>
            <a:pPr>
              <a:buFont typeface="Arial" panose="020B0604020202020204" pitchFamily="34" charset="0"/>
              <a:buChar char="•"/>
            </a:pPr>
            <a:r>
              <a:rPr lang="en-US" sz="3000" dirty="0">
                <a:solidFill>
                  <a:srgbClr val="000000"/>
                </a:solidFill>
              </a:rPr>
              <a:t>21 patients at 17 centers underwent an AMTL or SAH following </a:t>
            </a:r>
            <a:r>
              <a:rPr lang="en-US" sz="3000" dirty="0" err="1">
                <a:solidFill>
                  <a:srgbClr val="000000"/>
                </a:solidFill>
              </a:rPr>
              <a:t>bitemporal</a:t>
            </a:r>
            <a:r>
              <a:rPr lang="en-US" sz="3000" dirty="0">
                <a:solidFill>
                  <a:srgbClr val="000000"/>
                </a:solidFill>
              </a:rPr>
              <a:t> RNS</a:t>
            </a:r>
          </a:p>
          <a:p>
            <a:pPr>
              <a:buFont typeface="Arial" panose="020B0604020202020204" pitchFamily="34" charset="0"/>
              <a:buChar char="•"/>
            </a:pPr>
            <a:r>
              <a:rPr lang="en-US" altLang="en-US" sz="3000" dirty="0">
                <a:solidFill>
                  <a:srgbClr val="000000"/>
                </a:solidFill>
              </a:rPr>
              <a:t>RNS monitoring time:  </a:t>
            </a:r>
            <a:r>
              <a:rPr lang="en-US" altLang="en-US" sz="3000" dirty="0" err="1">
                <a:solidFill>
                  <a:srgbClr val="000000"/>
                </a:solidFill>
              </a:rPr>
              <a:t>Avg</a:t>
            </a:r>
            <a:r>
              <a:rPr lang="en-US" altLang="en-US" sz="3000" dirty="0">
                <a:solidFill>
                  <a:srgbClr val="000000"/>
                </a:solidFill>
              </a:rPr>
              <a:t>: 42 months (median: 22 </a:t>
            </a:r>
            <a:r>
              <a:rPr lang="en-US" altLang="en-US" sz="3000" dirty="0" err="1">
                <a:solidFill>
                  <a:srgbClr val="000000"/>
                </a:solidFill>
              </a:rPr>
              <a:t>mo</a:t>
            </a:r>
            <a:r>
              <a:rPr lang="en-US" altLang="en-US" sz="3000" dirty="0">
                <a:solidFill>
                  <a:srgbClr val="000000"/>
                </a:solidFill>
              </a:rPr>
              <a:t>, range: 8- 117 </a:t>
            </a:r>
            <a:r>
              <a:rPr lang="en-US" altLang="en-US" sz="3000" dirty="0" err="1">
                <a:solidFill>
                  <a:srgbClr val="000000"/>
                </a:solidFill>
              </a:rPr>
              <a:t>mo</a:t>
            </a:r>
            <a:r>
              <a:rPr lang="en-US" altLang="en-US" sz="3000" dirty="0">
                <a:solidFill>
                  <a:srgbClr val="000000"/>
                </a:solidFill>
              </a:rPr>
              <a:t>)</a:t>
            </a:r>
          </a:p>
          <a:p>
            <a:pPr marL="342900" indent="-342900">
              <a:buFont typeface="Arial" panose="020B0604020202020204" pitchFamily="34" charset="0"/>
              <a:buChar char="•"/>
            </a:pPr>
            <a:r>
              <a:rPr lang="en-US" altLang="en-US" sz="3000" dirty="0">
                <a:solidFill>
                  <a:srgbClr val="000000"/>
                </a:solidFill>
              </a:rPr>
              <a:t>At last follow-up, 15 of 21 patients (71%) were free of clinically-reported disabling seizures</a:t>
            </a:r>
          </a:p>
          <a:p>
            <a:pPr marL="342900" indent="-342900">
              <a:buFont typeface="Arial" panose="020B0604020202020204" pitchFamily="34" charset="0"/>
              <a:buChar char="•"/>
            </a:pPr>
            <a:r>
              <a:rPr lang="en-US" altLang="en-US" sz="3000" dirty="0">
                <a:solidFill>
                  <a:srgbClr val="000000"/>
                </a:solidFill>
              </a:rPr>
              <a:t>Seizure freedom timeframe for these patients was an average of 20 months (median: 13 </a:t>
            </a:r>
            <a:r>
              <a:rPr lang="en-US" altLang="en-US" sz="3000" dirty="0" err="1">
                <a:solidFill>
                  <a:srgbClr val="000000"/>
                </a:solidFill>
              </a:rPr>
              <a:t>mo</a:t>
            </a:r>
            <a:r>
              <a:rPr lang="en-US" altLang="en-US" sz="3000" dirty="0">
                <a:solidFill>
                  <a:srgbClr val="000000"/>
                </a:solidFill>
              </a:rPr>
              <a:t>, range: 6-48 </a:t>
            </a:r>
            <a:r>
              <a:rPr lang="en-US" altLang="en-US" sz="3000" dirty="0" err="1">
                <a:solidFill>
                  <a:srgbClr val="000000"/>
                </a:solidFill>
              </a:rPr>
              <a:t>mo</a:t>
            </a:r>
            <a:r>
              <a:rPr lang="en-US" altLang="en-US" sz="3000" dirty="0">
                <a:solidFill>
                  <a:srgbClr val="000000"/>
                </a:solidFill>
              </a:rPr>
              <a:t>)</a:t>
            </a:r>
            <a:endParaRPr lang="en-US" sz="3000" dirty="0">
              <a:solidFill>
                <a:srgbClr val="000000"/>
              </a:solidFill>
            </a:endParaRPr>
          </a:p>
        </p:txBody>
      </p:sp>
      <p:sp>
        <p:nvSpPr>
          <p:cNvPr id="4" name="TextBox 3"/>
          <p:cNvSpPr txBox="1"/>
          <p:nvPr/>
        </p:nvSpPr>
        <p:spPr>
          <a:xfrm>
            <a:off x="173494" y="5890910"/>
            <a:ext cx="4365982" cy="437965"/>
          </a:xfrm>
          <a:prstGeom prst="rect">
            <a:avLst/>
          </a:prstGeom>
          <a:noFill/>
        </p:spPr>
        <p:txBody>
          <a:bodyPr vert="horz" wrap="square" lIns="0" tIns="0" rIns="0" bIns="0" rtlCol="0">
            <a:noAutofit/>
          </a:bodyPr>
          <a:lstStyle/>
          <a:p>
            <a:r>
              <a:rPr lang="en-US" sz="2000" dirty="0">
                <a:solidFill>
                  <a:srgbClr val="000000"/>
                </a:solidFill>
              </a:rPr>
              <a:t>Hirsch, et al. </a:t>
            </a:r>
            <a:r>
              <a:rPr lang="en-US" sz="2000" i="1" dirty="0">
                <a:solidFill>
                  <a:srgbClr val="000000"/>
                </a:solidFill>
              </a:rPr>
              <a:t>Presented at AES 2018</a:t>
            </a:r>
          </a:p>
        </p:txBody>
      </p:sp>
    </p:spTree>
    <p:extLst>
      <p:ext uri="{BB962C8B-B14F-4D97-AF65-F5344CB8AC3E}">
        <p14:creationId xmlns:p14="http://schemas.microsoft.com/office/powerpoint/2010/main" val="2557849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8614" y="773850"/>
            <a:ext cx="8508187" cy="5352313"/>
          </a:xfrm>
        </p:spPr>
        <p:txBody>
          <a:bodyPr/>
          <a:lstStyle/>
          <a:p>
            <a:pPr marL="182871" indent="-182871">
              <a:buFont typeface="Arial" pitchFamily="34" charset="0"/>
              <a:buChar char="•"/>
              <a:defRPr/>
            </a:pPr>
            <a:r>
              <a:rPr lang="en-US" sz="3000" dirty="0">
                <a:solidFill>
                  <a:srgbClr val="000000"/>
                </a:solidFill>
              </a:rPr>
              <a:t>Neuromodulation: currently used when surgical resection or ablation not a primary option.</a:t>
            </a:r>
          </a:p>
          <a:p>
            <a:pPr marL="0" indent="0">
              <a:buNone/>
              <a:defRPr/>
            </a:pPr>
            <a:endParaRPr lang="en-US" sz="3000" dirty="0">
              <a:solidFill>
                <a:srgbClr val="000000"/>
              </a:solidFill>
            </a:endParaRPr>
          </a:p>
          <a:p>
            <a:pPr marL="182871" indent="-182871">
              <a:buFont typeface="Arial" pitchFamily="34" charset="0"/>
              <a:buChar char="•"/>
              <a:defRPr/>
            </a:pPr>
            <a:r>
              <a:rPr lang="en-US" sz="3000" dirty="0" err="1">
                <a:solidFill>
                  <a:srgbClr val="000000"/>
                </a:solidFill>
              </a:rPr>
              <a:t>Neuromodulation</a:t>
            </a:r>
            <a:r>
              <a:rPr lang="en-US" sz="3000" dirty="0">
                <a:solidFill>
                  <a:srgbClr val="000000"/>
                </a:solidFill>
              </a:rPr>
              <a:t>: primary choice over </a:t>
            </a:r>
            <a:r>
              <a:rPr lang="en-US" sz="3000" dirty="0" err="1">
                <a:solidFill>
                  <a:srgbClr val="000000"/>
                </a:solidFill>
              </a:rPr>
              <a:t>lesioning</a:t>
            </a:r>
            <a:r>
              <a:rPr lang="en-US" sz="3000" dirty="0">
                <a:solidFill>
                  <a:srgbClr val="000000"/>
                </a:solidFill>
              </a:rPr>
              <a:t>, particularly in high functioning areas of brain? </a:t>
            </a:r>
          </a:p>
          <a:p>
            <a:pPr marL="582901" lvl="1" indent="-182871">
              <a:buFont typeface="Arial" pitchFamily="34" charset="0"/>
              <a:buChar char="•"/>
              <a:defRPr/>
            </a:pPr>
            <a:r>
              <a:rPr lang="en-US" sz="2600" dirty="0">
                <a:solidFill>
                  <a:srgbClr val="000000"/>
                </a:solidFill>
              </a:rPr>
              <a:t>Non-MTS mesial temporal lobe</a:t>
            </a:r>
          </a:p>
          <a:p>
            <a:pPr marL="582901" lvl="1" indent="-182871">
              <a:buFont typeface="Arial" pitchFamily="34" charset="0"/>
              <a:buChar char="•"/>
              <a:defRPr/>
            </a:pPr>
            <a:r>
              <a:rPr lang="en-US" sz="2600" dirty="0">
                <a:solidFill>
                  <a:srgbClr val="000000"/>
                </a:solidFill>
              </a:rPr>
              <a:t>“MRI negative” epilepsy: ? Subtle FCD</a:t>
            </a:r>
          </a:p>
          <a:p>
            <a:pPr marL="182871" indent="-182871">
              <a:buFont typeface="Arial" pitchFamily="34" charset="0"/>
              <a:buChar char="•"/>
              <a:defRPr/>
            </a:pPr>
            <a:endParaRPr lang="en-US" sz="3000" dirty="0">
              <a:solidFill>
                <a:srgbClr val="000000"/>
              </a:solidFill>
            </a:endParaRPr>
          </a:p>
          <a:p>
            <a:r>
              <a:rPr lang="en-US" dirty="0"/>
              <a:t>Goal: seizure freedom, not palliation, when possible.</a:t>
            </a:r>
          </a:p>
          <a:p>
            <a:endParaRPr lang="en-US" dirty="0"/>
          </a:p>
        </p:txBody>
      </p:sp>
    </p:spTree>
    <p:extLst>
      <p:ext uri="{BB962C8B-B14F-4D97-AF65-F5344CB8AC3E}">
        <p14:creationId xmlns:p14="http://schemas.microsoft.com/office/powerpoint/2010/main" val="1250460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nvPr>
        </p:nvGraphicFramePr>
        <p:xfrm>
          <a:off x="2438400" y="762000"/>
          <a:ext cx="6921500" cy="52705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228600" y="601138"/>
            <a:ext cx="8915400" cy="584757"/>
          </a:xfrm>
          <a:prstGeom prst="rect">
            <a:avLst/>
          </a:prstGeom>
          <a:noFill/>
        </p:spPr>
        <p:txBody>
          <a:bodyPr wrap="square" lIns="91421" tIns="45711" rIns="91421" bIns="45711" rtlCol="0">
            <a:spAutoFit/>
          </a:bodyPr>
          <a:lstStyle/>
          <a:p>
            <a:pPr algn="ctr"/>
            <a:r>
              <a:rPr lang="en-US" sz="3200" dirty="0"/>
              <a:t>Epilepsy Surgery:  Rates of Seizure Freedom</a:t>
            </a:r>
          </a:p>
        </p:txBody>
      </p:sp>
      <p:sp>
        <p:nvSpPr>
          <p:cNvPr id="7" name="TextBox 6"/>
          <p:cNvSpPr txBox="1"/>
          <p:nvPr/>
        </p:nvSpPr>
        <p:spPr>
          <a:xfrm>
            <a:off x="0" y="2209786"/>
            <a:ext cx="3086196" cy="369314"/>
          </a:xfrm>
          <a:prstGeom prst="rect">
            <a:avLst/>
          </a:prstGeom>
          <a:noFill/>
        </p:spPr>
        <p:txBody>
          <a:bodyPr wrap="square" lIns="91421" tIns="45711" rIns="91421" bIns="45711" rtlCol="0">
            <a:spAutoFit/>
          </a:bodyPr>
          <a:lstStyle/>
          <a:p>
            <a:r>
              <a:rPr lang="en-US" dirty="0"/>
              <a:t>Temporal lobectomy (MTS)</a:t>
            </a:r>
          </a:p>
        </p:txBody>
      </p:sp>
      <p:sp>
        <p:nvSpPr>
          <p:cNvPr id="8" name="TextBox 7"/>
          <p:cNvSpPr txBox="1"/>
          <p:nvPr/>
        </p:nvSpPr>
        <p:spPr>
          <a:xfrm>
            <a:off x="1028796" y="2981151"/>
            <a:ext cx="2057400" cy="369314"/>
          </a:xfrm>
          <a:prstGeom prst="rect">
            <a:avLst/>
          </a:prstGeom>
          <a:noFill/>
        </p:spPr>
        <p:txBody>
          <a:bodyPr wrap="square" lIns="91421" tIns="45711" rIns="91421" bIns="45711" rtlCol="0">
            <a:spAutoFit/>
          </a:bodyPr>
          <a:lstStyle/>
          <a:p>
            <a:r>
              <a:rPr lang="en-US" dirty="0" err="1"/>
              <a:t>Lesionectomy</a:t>
            </a:r>
            <a:endParaRPr lang="en-US" dirty="0"/>
          </a:p>
        </p:txBody>
      </p:sp>
      <p:sp>
        <p:nvSpPr>
          <p:cNvPr id="10" name="TextBox 9"/>
          <p:cNvSpPr txBox="1"/>
          <p:nvPr/>
        </p:nvSpPr>
        <p:spPr>
          <a:xfrm>
            <a:off x="228600" y="3635518"/>
            <a:ext cx="2743200" cy="646313"/>
          </a:xfrm>
          <a:prstGeom prst="rect">
            <a:avLst/>
          </a:prstGeom>
          <a:noFill/>
        </p:spPr>
        <p:txBody>
          <a:bodyPr wrap="square" lIns="91421" tIns="45711" rIns="91421" bIns="45711" rtlCol="0">
            <a:spAutoFit/>
          </a:bodyPr>
          <a:lstStyle/>
          <a:p>
            <a:pPr algn="ctr"/>
            <a:r>
              <a:rPr lang="en-US" dirty="0" err="1"/>
              <a:t>Nonlesional</a:t>
            </a:r>
            <a:r>
              <a:rPr lang="en-US" dirty="0"/>
              <a:t> resection</a:t>
            </a:r>
          </a:p>
          <a:p>
            <a:pPr algn="ctr"/>
            <a:r>
              <a:rPr lang="en-US" dirty="0"/>
              <a:t>(temporal)</a:t>
            </a:r>
          </a:p>
        </p:txBody>
      </p:sp>
      <p:sp>
        <p:nvSpPr>
          <p:cNvPr id="13" name="TextBox 12"/>
          <p:cNvSpPr txBox="1"/>
          <p:nvPr/>
        </p:nvSpPr>
        <p:spPr>
          <a:xfrm>
            <a:off x="228600" y="4473718"/>
            <a:ext cx="2743200" cy="646313"/>
          </a:xfrm>
          <a:prstGeom prst="rect">
            <a:avLst/>
          </a:prstGeom>
          <a:noFill/>
        </p:spPr>
        <p:txBody>
          <a:bodyPr wrap="square" lIns="91421" tIns="45711" rIns="91421" bIns="45711" rtlCol="0">
            <a:spAutoFit/>
          </a:bodyPr>
          <a:lstStyle/>
          <a:p>
            <a:pPr algn="ctr"/>
            <a:r>
              <a:rPr lang="en-US" dirty="0" err="1"/>
              <a:t>Nonlesional</a:t>
            </a:r>
            <a:r>
              <a:rPr lang="en-US" dirty="0"/>
              <a:t> resection</a:t>
            </a:r>
          </a:p>
          <a:p>
            <a:pPr algn="ctr"/>
            <a:r>
              <a:rPr lang="en-US" dirty="0"/>
              <a:t>(</a:t>
            </a:r>
            <a:r>
              <a:rPr lang="en-US" dirty="0" err="1"/>
              <a:t>extratemporal</a:t>
            </a:r>
            <a:r>
              <a:rPr lang="en-US" dirty="0"/>
              <a:t>)</a:t>
            </a:r>
          </a:p>
        </p:txBody>
      </p:sp>
      <p:sp>
        <p:nvSpPr>
          <p:cNvPr id="5" name="Rectangle 4"/>
          <p:cNvSpPr/>
          <p:nvPr/>
        </p:nvSpPr>
        <p:spPr bwMode="auto">
          <a:xfrm>
            <a:off x="2667000" y="1219200"/>
            <a:ext cx="1600200" cy="762000"/>
          </a:xfrm>
          <a:prstGeom prst="rect">
            <a:avLst/>
          </a:prstGeom>
          <a:solidFill>
            <a:schemeClr val="bg1"/>
          </a:solidFill>
          <a:ln w="9525" cap="flat" cmpd="sng" algn="ctr">
            <a:noFill/>
            <a:prstDash val="solid"/>
            <a:round/>
            <a:headEnd type="none" w="med" len="med"/>
            <a:tailEnd type="none" w="med" len="med"/>
          </a:ln>
          <a:effectLst/>
        </p:spPr>
        <p:txBody>
          <a:bodyPr vert="horz" wrap="square" lIns="91421" tIns="45711" rIns="91421" bIns="45711" numCol="1" rtlCol="0" anchor="t" anchorCtr="0" compatLnSpc="1">
            <a:prstTxWarp prst="textNoShape">
              <a:avLst/>
            </a:prstTxWarp>
          </a:bodyPr>
          <a:lstStyle/>
          <a:p>
            <a:pPr defTabSz="914218" eaLnBrk="0" fontAlgn="base" hangingPunct="0">
              <a:spcBef>
                <a:spcPct val="0"/>
              </a:spcBef>
              <a:spcAft>
                <a:spcPct val="0"/>
              </a:spcAft>
            </a:pPr>
            <a:endParaRPr lang="en-US">
              <a:latin typeface="Arial" charset="0"/>
            </a:endParaRPr>
          </a:p>
        </p:txBody>
      </p:sp>
      <p:sp>
        <p:nvSpPr>
          <p:cNvPr id="3" name="Rectangle 2"/>
          <p:cNvSpPr/>
          <p:nvPr/>
        </p:nvSpPr>
        <p:spPr>
          <a:xfrm>
            <a:off x="1973653" y="1410976"/>
            <a:ext cx="5778957" cy="372400"/>
          </a:xfrm>
          <a:prstGeom prst="rect">
            <a:avLst/>
          </a:prstGeom>
        </p:spPr>
        <p:txBody>
          <a:bodyPr wrap="none" lIns="63999" tIns="31999" rIns="63999" bIns="31999">
            <a:spAutoFit/>
          </a:bodyPr>
          <a:lstStyle/>
          <a:p>
            <a:r>
              <a:rPr lang="en-US" sz="2000" dirty="0">
                <a:solidFill>
                  <a:srgbClr val="0000FF"/>
                </a:solidFill>
              </a:rPr>
              <a:t>TLE: Epilepsy Surgery is Effective, but UNDERUTILIZED. </a:t>
            </a:r>
          </a:p>
        </p:txBody>
      </p:sp>
      <p:sp>
        <p:nvSpPr>
          <p:cNvPr id="6" name="Rectangle 5"/>
          <p:cNvSpPr/>
          <p:nvPr/>
        </p:nvSpPr>
        <p:spPr>
          <a:xfrm>
            <a:off x="2069618" y="6177287"/>
            <a:ext cx="6089664" cy="372400"/>
          </a:xfrm>
          <a:prstGeom prst="rect">
            <a:avLst/>
          </a:prstGeom>
        </p:spPr>
        <p:txBody>
          <a:bodyPr wrap="none" lIns="63999" tIns="31999" rIns="63999" bIns="31999">
            <a:spAutoFit/>
          </a:bodyPr>
          <a:lstStyle/>
          <a:p>
            <a:r>
              <a:rPr lang="en-US" sz="2000" dirty="0">
                <a:solidFill>
                  <a:srgbClr val="0000FF"/>
                </a:solidFill>
              </a:rPr>
              <a:t>ETLE: Epilepsy Surgery is Invasive, and Not That Effective!</a:t>
            </a:r>
          </a:p>
        </p:txBody>
      </p:sp>
      <p:sp>
        <p:nvSpPr>
          <p:cNvPr id="9" name="Rectangle 8"/>
          <p:cNvSpPr/>
          <p:nvPr/>
        </p:nvSpPr>
        <p:spPr>
          <a:xfrm>
            <a:off x="6484864" y="6575872"/>
            <a:ext cx="2648856" cy="233900"/>
          </a:xfrm>
          <a:prstGeom prst="rect">
            <a:avLst/>
          </a:prstGeom>
        </p:spPr>
        <p:txBody>
          <a:bodyPr wrap="none" lIns="63999" tIns="31999" rIns="63999" bIns="31999">
            <a:spAutoFit/>
          </a:bodyPr>
          <a:lstStyle/>
          <a:p>
            <a:r>
              <a:rPr lang="en-US" sz="1100" dirty="0">
                <a:solidFill>
                  <a:srgbClr val="222222"/>
                </a:solidFill>
                <a:latin typeface="arial" charset="0"/>
              </a:rPr>
              <a:t>Adapted from Tellez-</a:t>
            </a:r>
            <a:r>
              <a:rPr lang="en-US" sz="1100" dirty="0" err="1">
                <a:solidFill>
                  <a:srgbClr val="222222"/>
                </a:solidFill>
                <a:latin typeface="arial" charset="0"/>
              </a:rPr>
              <a:t>Zentano</a:t>
            </a:r>
            <a:r>
              <a:rPr lang="en-US" sz="1100" dirty="0">
                <a:solidFill>
                  <a:srgbClr val="222222"/>
                </a:solidFill>
                <a:latin typeface="arial" charset="0"/>
              </a:rPr>
              <a:t> et al, 2010</a:t>
            </a:r>
            <a:endParaRPr lang="en-US" sz="1100" dirty="0"/>
          </a:p>
        </p:txBody>
      </p:sp>
    </p:spTree>
    <p:extLst>
      <p:ext uri="{BB962C8B-B14F-4D97-AF65-F5344CB8AC3E}">
        <p14:creationId xmlns:p14="http://schemas.microsoft.com/office/powerpoint/2010/main" val="41633537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6100"/>
            <a:ext cx="8229600" cy="1600200"/>
          </a:xfrm>
        </p:spPr>
        <p:txBody>
          <a:bodyPr/>
          <a:lstStyle/>
          <a:p>
            <a:r>
              <a:rPr lang="en-US" dirty="0">
                <a:solidFill>
                  <a:srgbClr val="0000FF"/>
                </a:solidFill>
              </a:rPr>
              <a:t>Case: MRI normal TLE</a:t>
            </a:r>
          </a:p>
        </p:txBody>
      </p:sp>
      <p:sp>
        <p:nvSpPr>
          <p:cNvPr id="3" name="Content Placeholder 2"/>
          <p:cNvSpPr>
            <a:spLocks noGrp="1"/>
          </p:cNvSpPr>
          <p:nvPr>
            <p:ph idx="1"/>
          </p:nvPr>
        </p:nvSpPr>
        <p:spPr>
          <a:xfrm>
            <a:off x="457200" y="626883"/>
            <a:ext cx="8229600" cy="4525963"/>
          </a:xfrm>
        </p:spPr>
        <p:txBody>
          <a:bodyPr>
            <a:normAutofit/>
          </a:bodyPr>
          <a:lstStyle/>
          <a:p>
            <a:r>
              <a:rPr lang="en-US" sz="2800" dirty="0">
                <a:solidFill>
                  <a:srgbClr val="0000FF"/>
                </a:solidFill>
                <a:latin typeface="+mn-lt"/>
              </a:rPr>
              <a:t>35 </a:t>
            </a:r>
            <a:r>
              <a:rPr lang="en-US" sz="2800" dirty="0" err="1">
                <a:solidFill>
                  <a:srgbClr val="0000FF"/>
                </a:solidFill>
                <a:latin typeface="+mn-lt"/>
              </a:rPr>
              <a:t>yo</a:t>
            </a:r>
            <a:r>
              <a:rPr lang="en-US" sz="2800" dirty="0">
                <a:solidFill>
                  <a:srgbClr val="0000FF"/>
                </a:solidFill>
                <a:latin typeface="+mn-lt"/>
              </a:rPr>
              <a:t> high functioning female with several years of right TLE. SPS, </a:t>
            </a:r>
            <a:r>
              <a:rPr lang="en-US" sz="2800" dirty="0" err="1">
                <a:solidFill>
                  <a:srgbClr val="0000FF"/>
                </a:solidFill>
                <a:latin typeface="+mn-lt"/>
              </a:rPr>
              <a:t>CPSz</a:t>
            </a:r>
            <a:r>
              <a:rPr lang="en-US" sz="2800" dirty="0">
                <a:solidFill>
                  <a:srgbClr val="0000FF"/>
                </a:solidFill>
                <a:latin typeface="+mn-lt"/>
              </a:rPr>
              <a:t>, and 2</a:t>
            </a:r>
            <a:r>
              <a:rPr lang="en-US" sz="2800" baseline="30000" dirty="0">
                <a:solidFill>
                  <a:srgbClr val="0000FF"/>
                </a:solidFill>
                <a:latin typeface="+mn-lt"/>
              </a:rPr>
              <a:t>nd</a:t>
            </a:r>
            <a:r>
              <a:rPr lang="en-US" sz="2800" dirty="0">
                <a:solidFill>
                  <a:srgbClr val="0000FF"/>
                </a:solidFill>
                <a:latin typeface="+mn-lt"/>
              </a:rPr>
              <a:t> generalization, often in clusters.</a:t>
            </a:r>
          </a:p>
          <a:p>
            <a:r>
              <a:rPr lang="en-US" sz="2800" dirty="0">
                <a:solidFill>
                  <a:srgbClr val="0000FF"/>
                </a:solidFill>
                <a:latin typeface="+mn-lt"/>
              </a:rPr>
              <a:t>Semiology: Feeling of “unreality”/”dream like state”</a:t>
            </a:r>
          </a:p>
          <a:p>
            <a:r>
              <a:rPr lang="en-US" sz="2800" dirty="0">
                <a:solidFill>
                  <a:srgbClr val="0000FF"/>
                </a:solidFill>
                <a:latin typeface="+mn-lt"/>
              </a:rPr>
              <a:t>MRI: </a:t>
            </a:r>
            <a:r>
              <a:rPr lang="en-US" sz="2800" dirty="0" err="1">
                <a:solidFill>
                  <a:srgbClr val="0000FF"/>
                </a:solidFill>
                <a:latin typeface="+mn-lt"/>
              </a:rPr>
              <a:t>choroidal</a:t>
            </a:r>
            <a:r>
              <a:rPr lang="en-US" sz="2800" dirty="0">
                <a:solidFill>
                  <a:srgbClr val="0000FF"/>
                </a:solidFill>
                <a:latin typeface="+mn-lt"/>
              </a:rPr>
              <a:t> fissure cyst; otherwise normal.</a:t>
            </a:r>
          </a:p>
        </p:txBody>
      </p:sp>
      <p:pic>
        <p:nvPicPr>
          <p:cNvPr id="4" name="Content Placeholder 3"/>
          <p:cNvPicPr>
            <a:picLocks noChangeAspect="1"/>
          </p:cNvPicPr>
          <p:nvPr/>
        </p:nvPicPr>
        <p:blipFill>
          <a:blip r:embed="rId2"/>
          <a:srcRect t="23911" b="23911"/>
          <a:stretch>
            <a:fillRect/>
          </a:stretch>
        </p:blipFill>
        <p:spPr>
          <a:xfrm>
            <a:off x="1168400" y="2998913"/>
            <a:ext cx="6743700" cy="3708775"/>
          </a:xfrm>
          <a:prstGeom prst="rect">
            <a:avLst/>
          </a:prstGeom>
        </p:spPr>
      </p:pic>
    </p:spTree>
    <p:extLst>
      <p:ext uri="{BB962C8B-B14F-4D97-AF65-F5344CB8AC3E}">
        <p14:creationId xmlns:p14="http://schemas.microsoft.com/office/powerpoint/2010/main" val="28426479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FF"/>
                </a:solidFill>
              </a:rPr>
              <a:t>PET: R temporal </a:t>
            </a:r>
            <a:r>
              <a:rPr lang="en-US" dirty="0" err="1">
                <a:solidFill>
                  <a:srgbClr val="0000FF"/>
                </a:solidFill>
              </a:rPr>
              <a:t>hypometabolism</a:t>
            </a:r>
            <a:endParaRPr lang="en-US" dirty="0">
              <a:solidFill>
                <a:srgbClr val="0000FF"/>
              </a:solidFill>
            </a:endParaRPr>
          </a:p>
        </p:txBody>
      </p:sp>
      <p:pic>
        <p:nvPicPr>
          <p:cNvPr id="4" name="Content Placeholder 3"/>
          <p:cNvPicPr>
            <a:picLocks noGrp="1" noChangeAspect="1"/>
          </p:cNvPicPr>
          <p:nvPr>
            <p:ph idx="1"/>
          </p:nvPr>
        </p:nvPicPr>
        <p:blipFill>
          <a:blip r:embed="rId2"/>
          <a:srcRect t="23285" b="23285"/>
          <a:stretch>
            <a:fillRect/>
          </a:stretch>
        </p:blipFill>
        <p:spPr/>
      </p:pic>
    </p:spTree>
    <p:extLst>
      <p:ext uri="{BB962C8B-B14F-4D97-AF65-F5344CB8AC3E}">
        <p14:creationId xmlns:p14="http://schemas.microsoft.com/office/powerpoint/2010/main" val="5330506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061" y="758386"/>
            <a:ext cx="8229600" cy="1143000"/>
          </a:xfrm>
        </p:spPr>
        <p:txBody>
          <a:bodyPr>
            <a:noAutofit/>
          </a:bodyPr>
          <a:lstStyle/>
          <a:p>
            <a:pPr algn="l"/>
            <a:r>
              <a:rPr lang="en-US" sz="3200" dirty="0" err="1">
                <a:solidFill>
                  <a:srgbClr val="0000FF"/>
                </a:solidFill>
              </a:rPr>
              <a:t>Neuropsych</a:t>
            </a:r>
            <a:r>
              <a:rPr lang="en-US" sz="3200" dirty="0">
                <a:solidFill>
                  <a:srgbClr val="0000FF"/>
                </a:solidFill>
              </a:rPr>
              <a:t> testing: </a:t>
            </a:r>
            <a:r>
              <a:rPr lang="en-US" sz="3200" dirty="0" err="1">
                <a:solidFill>
                  <a:srgbClr val="0000FF"/>
                </a:solidFill>
              </a:rPr>
              <a:t>nonlateralizing</a:t>
            </a:r>
            <a:br>
              <a:rPr lang="en-US" sz="3200" dirty="0">
                <a:solidFill>
                  <a:srgbClr val="0000FF"/>
                </a:solidFill>
              </a:rPr>
            </a:br>
            <a:r>
              <a:rPr lang="en-US" sz="3200" dirty="0">
                <a:solidFill>
                  <a:srgbClr val="0000FF"/>
                </a:solidFill>
              </a:rPr>
              <a:t>Scalp </a:t>
            </a:r>
            <a:r>
              <a:rPr lang="en-US" sz="3200" dirty="0" err="1">
                <a:solidFill>
                  <a:srgbClr val="0000FF"/>
                </a:solidFill>
              </a:rPr>
              <a:t>vEEG</a:t>
            </a:r>
            <a:r>
              <a:rPr lang="en-US" sz="3200" dirty="0">
                <a:solidFill>
                  <a:srgbClr val="0000FF"/>
                </a:solidFill>
              </a:rPr>
              <a:t>: Right temporal, broad</a:t>
            </a:r>
            <a:br>
              <a:rPr lang="en-US" sz="3200" dirty="0">
                <a:solidFill>
                  <a:srgbClr val="0000FF"/>
                </a:solidFill>
              </a:rPr>
            </a:br>
            <a:r>
              <a:rPr lang="en-US" sz="3200" dirty="0">
                <a:solidFill>
                  <a:srgbClr val="0000FF"/>
                </a:solidFill>
              </a:rPr>
              <a:t>fMRI: Left language dominant</a:t>
            </a:r>
          </a:p>
        </p:txBody>
      </p:sp>
      <p:sp>
        <p:nvSpPr>
          <p:cNvPr id="3" name="Content Placeholder 2"/>
          <p:cNvSpPr>
            <a:spLocks noGrp="1"/>
          </p:cNvSpPr>
          <p:nvPr>
            <p:ph idx="1"/>
          </p:nvPr>
        </p:nvSpPr>
        <p:spPr>
          <a:xfrm>
            <a:off x="367247" y="2771686"/>
            <a:ext cx="8229600" cy="4525963"/>
          </a:xfrm>
        </p:spPr>
        <p:txBody>
          <a:bodyPr/>
          <a:lstStyle/>
          <a:p>
            <a:r>
              <a:rPr lang="en-US" u="sng" dirty="0">
                <a:solidFill>
                  <a:srgbClr val="0000FF"/>
                </a:solidFill>
                <a:latin typeface="+mn-lt"/>
              </a:rPr>
              <a:t>Options: </a:t>
            </a:r>
          </a:p>
          <a:p>
            <a:r>
              <a:rPr lang="en-US" dirty="0">
                <a:solidFill>
                  <a:srgbClr val="0000FF"/>
                </a:solidFill>
                <a:latin typeface="+mn-lt"/>
              </a:rPr>
              <a:t>Subdural implant?</a:t>
            </a:r>
          </a:p>
          <a:p>
            <a:r>
              <a:rPr lang="en-US" dirty="0">
                <a:solidFill>
                  <a:srgbClr val="0000FF"/>
                </a:solidFill>
                <a:latin typeface="+mn-lt"/>
              </a:rPr>
              <a:t>Generous anterior temporal lobectomy (ATL)? </a:t>
            </a:r>
          </a:p>
          <a:p>
            <a:r>
              <a:rPr lang="en-US" dirty="0">
                <a:solidFill>
                  <a:srgbClr val="0000FF"/>
                </a:solidFill>
                <a:latin typeface="+mn-lt"/>
              </a:rPr>
              <a:t>SEEG?</a:t>
            </a:r>
          </a:p>
          <a:p>
            <a:endParaRPr lang="en-US" dirty="0">
              <a:solidFill>
                <a:srgbClr val="0000FF"/>
              </a:solidFill>
              <a:latin typeface="+mn-lt"/>
            </a:endParaRPr>
          </a:p>
        </p:txBody>
      </p:sp>
    </p:spTree>
    <p:extLst>
      <p:ext uri="{BB962C8B-B14F-4D97-AF65-F5344CB8AC3E}">
        <p14:creationId xmlns:p14="http://schemas.microsoft.com/office/powerpoint/2010/main" val="22944618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FF"/>
                </a:solidFill>
              </a:rPr>
              <a:t>SEEG implant</a:t>
            </a:r>
          </a:p>
        </p:txBody>
      </p:sp>
      <p:pic>
        <p:nvPicPr>
          <p:cNvPr id="4" name="Content Placeholder 3"/>
          <p:cNvPicPr>
            <a:picLocks noGrp="1" noChangeAspect="1"/>
          </p:cNvPicPr>
          <p:nvPr>
            <p:ph idx="1"/>
          </p:nvPr>
        </p:nvPicPr>
        <p:blipFill>
          <a:blip r:embed="rId2"/>
          <a:srcRect t="13071" b="13071"/>
          <a:stretch>
            <a:fillRect/>
          </a:stretch>
        </p:blipFill>
        <p:spPr/>
      </p:pic>
    </p:spTree>
    <p:extLst>
      <p:ext uri="{BB962C8B-B14F-4D97-AF65-F5344CB8AC3E}">
        <p14:creationId xmlns:p14="http://schemas.microsoft.com/office/powerpoint/2010/main" val="17007485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0000FF"/>
                </a:solidFill>
              </a:rPr>
              <a:t>SEEG implant</a:t>
            </a:r>
            <a:br>
              <a:rPr lang="en-US" dirty="0">
                <a:solidFill>
                  <a:srgbClr val="0000FF"/>
                </a:solidFill>
              </a:rPr>
            </a:br>
            <a:r>
              <a:rPr lang="en-US" dirty="0">
                <a:solidFill>
                  <a:srgbClr val="0000FF"/>
                </a:solidFill>
              </a:rPr>
              <a:t>Hair Sparing</a:t>
            </a:r>
          </a:p>
        </p:txBody>
      </p:sp>
      <p:pic>
        <p:nvPicPr>
          <p:cNvPr id="4" name="Content Placeholder 3"/>
          <p:cNvPicPr>
            <a:picLocks noGrp="1" noChangeAspect="1"/>
          </p:cNvPicPr>
          <p:nvPr>
            <p:ph idx="1"/>
          </p:nvPr>
        </p:nvPicPr>
        <p:blipFill>
          <a:blip r:embed="rId2"/>
          <a:srcRect t="13352" b="13352"/>
          <a:stretch>
            <a:fillRect/>
          </a:stretch>
        </p:blipFill>
        <p:spPr/>
      </p:pic>
    </p:spTree>
    <p:extLst>
      <p:ext uri="{BB962C8B-B14F-4D97-AF65-F5344CB8AC3E}">
        <p14:creationId xmlns:p14="http://schemas.microsoft.com/office/powerpoint/2010/main" val="37657842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8900"/>
            <a:ext cx="8229600" cy="1600200"/>
          </a:xfrm>
        </p:spPr>
        <p:txBody>
          <a:bodyPr/>
          <a:lstStyle/>
          <a:p>
            <a:r>
              <a:rPr lang="en-US" dirty="0">
                <a:solidFill>
                  <a:srgbClr val="0000FF"/>
                </a:solidFill>
              </a:rPr>
              <a:t>Onsets in Hippocampus</a:t>
            </a:r>
          </a:p>
        </p:txBody>
      </p:sp>
      <p:pic>
        <p:nvPicPr>
          <p:cNvPr id="4" name="Content Placeholder 3"/>
          <p:cNvPicPr>
            <a:picLocks noGrp="1" noChangeAspect="1"/>
          </p:cNvPicPr>
          <p:nvPr>
            <p:ph idx="1"/>
          </p:nvPr>
        </p:nvPicPr>
        <p:blipFill>
          <a:blip r:embed="rId2"/>
          <a:srcRect t="15123" b="15123"/>
          <a:stretch>
            <a:fillRect/>
          </a:stretch>
        </p:blipFill>
        <p:spPr/>
      </p:pic>
    </p:spTree>
    <p:extLst>
      <p:ext uri="{BB962C8B-B14F-4D97-AF65-F5344CB8AC3E}">
        <p14:creationId xmlns:p14="http://schemas.microsoft.com/office/powerpoint/2010/main" val="37623348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5100"/>
            <a:ext cx="8229600" cy="1600200"/>
          </a:xfrm>
        </p:spPr>
        <p:txBody>
          <a:bodyPr/>
          <a:lstStyle/>
          <a:p>
            <a:r>
              <a:rPr lang="en-US" dirty="0">
                <a:solidFill>
                  <a:srgbClr val="0000FF"/>
                </a:solidFill>
              </a:rPr>
              <a:t>HC Body onsets</a:t>
            </a:r>
          </a:p>
        </p:txBody>
      </p:sp>
      <p:pic>
        <p:nvPicPr>
          <p:cNvPr id="4" name="Content Placeholder 3"/>
          <p:cNvPicPr>
            <a:picLocks noGrp="1" noChangeAspect="1"/>
          </p:cNvPicPr>
          <p:nvPr>
            <p:ph idx="1"/>
          </p:nvPr>
        </p:nvPicPr>
        <p:blipFill>
          <a:blip r:embed="rId2"/>
          <a:srcRect t="17561" b="17561"/>
          <a:stretch>
            <a:fillRect/>
          </a:stretch>
        </p:blipFill>
        <p:spPr>
          <a:xfrm>
            <a:off x="112178" y="1526794"/>
            <a:ext cx="8229600" cy="4525963"/>
          </a:xfrm>
        </p:spPr>
      </p:pic>
    </p:spTree>
    <p:extLst>
      <p:ext uri="{BB962C8B-B14F-4D97-AF65-F5344CB8AC3E}">
        <p14:creationId xmlns:p14="http://schemas.microsoft.com/office/powerpoint/2010/main" val="7219629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NO1.jpg"/>
          <p:cNvPicPr>
            <a:picLocks noGrp="1" noChangeAspect="1"/>
          </p:cNvPicPr>
          <p:nvPr>
            <p:ph idx="1"/>
          </p:nvPr>
        </p:nvPicPr>
        <p:blipFill>
          <a:blip r:embed="rId2">
            <a:extLst>
              <a:ext uri="{28A0092B-C50C-407E-A947-70E740481C1C}">
                <a14:useLocalDpi xmlns:a14="http://schemas.microsoft.com/office/drawing/2010/main" val="0"/>
              </a:ext>
            </a:extLst>
          </a:blip>
          <a:srcRect t="15023" b="15023"/>
          <a:stretch>
            <a:fillRect/>
          </a:stretch>
        </p:blipFill>
        <p:spPr>
          <a:xfrm>
            <a:off x="457200" y="572509"/>
            <a:ext cx="8229600" cy="4525963"/>
          </a:xfrm>
        </p:spPr>
      </p:pic>
      <p:sp>
        <p:nvSpPr>
          <p:cNvPr id="3" name="TextBox 2"/>
          <p:cNvSpPr txBox="1"/>
          <p:nvPr/>
        </p:nvSpPr>
        <p:spPr>
          <a:xfrm>
            <a:off x="180143" y="5459217"/>
            <a:ext cx="8041176" cy="523220"/>
          </a:xfrm>
          <a:prstGeom prst="rect">
            <a:avLst/>
          </a:prstGeom>
          <a:noFill/>
        </p:spPr>
        <p:txBody>
          <a:bodyPr wrap="none" rtlCol="0">
            <a:spAutoFit/>
          </a:bodyPr>
          <a:lstStyle/>
          <a:p>
            <a:r>
              <a:rPr lang="en-US" sz="2800" dirty="0"/>
              <a:t>Seizure free at 4 years; no neuropsychological change.</a:t>
            </a:r>
          </a:p>
        </p:txBody>
      </p:sp>
      <p:sp>
        <p:nvSpPr>
          <p:cNvPr id="5" name="TextBox 4">
            <a:extLst>
              <a:ext uri="{FF2B5EF4-FFF2-40B4-BE49-F238E27FC236}">
                <a16:creationId xmlns:a16="http://schemas.microsoft.com/office/drawing/2014/main" id="{07BD432B-F85B-1D48-BE4F-A6DA21912E08}"/>
              </a:ext>
            </a:extLst>
          </p:cNvPr>
          <p:cNvSpPr txBox="1"/>
          <p:nvPr/>
        </p:nvSpPr>
        <p:spPr>
          <a:xfrm>
            <a:off x="123753" y="5982437"/>
            <a:ext cx="8810874" cy="523220"/>
          </a:xfrm>
          <a:prstGeom prst="rect">
            <a:avLst/>
          </a:prstGeom>
          <a:noFill/>
        </p:spPr>
        <p:txBody>
          <a:bodyPr wrap="none" rtlCol="0">
            <a:spAutoFit/>
          </a:bodyPr>
          <a:lstStyle/>
          <a:p>
            <a:r>
              <a:rPr lang="en-US" sz="2800" dirty="0"/>
              <a:t>What about if the seizures were arising from dominant HC?</a:t>
            </a:r>
          </a:p>
        </p:txBody>
      </p:sp>
    </p:spTree>
    <p:extLst>
      <p:ext uri="{BB962C8B-B14F-4D97-AF65-F5344CB8AC3E}">
        <p14:creationId xmlns:p14="http://schemas.microsoft.com/office/powerpoint/2010/main" val="1668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ext Box 36"/>
          <p:cNvSpPr txBox="1">
            <a:spLocks noChangeArrowheads="1"/>
          </p:cNvSpPr>
          <p:nvPr/>
        </p:nvSpPr>
        <p:spPr bwMode="auto">
          <a:xfrm>
            <a:off x="235001" y="-5336"/>
            <a:ext cx="8377846" cy="4616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31" tIns="45716" rIns="91431" bIns="45716">
            <a:spAutoFit/>
          </a:bodyPr>
          <a:lstStyle>
            <a:lvl1pPr eaLnBrk="0" hangingPunct="0">
              <a:defRPr b="1">
                <a:solidFill>
                  <a:schemeClr val="tx1"/>
                </a:solidFill>
                <a:latin typeface="Arial" charset="0"/>
                <a:ea typeface="ＭＳ Ｐゴシック" charset="0"/>
                <a:cs typeface="Arial" charset="0"/>
              </a:defRPr>
            </a:lvl1pPr>
            <a:lvl2pPr marL="742950" indent="-285750" eaLnBrk="0" hangingPunct="0">
              <a:defRPr b="1">
                <a:solidFill>
                  <a:schemeClr val="tx1"/>
                </a:solidFill>
                <a:latin typeface="Arial" charset="0"/>
                <a:ea typeface="Arial" charset="0"/>
                <a:cs typeface="Arial" charset="0"/>
              </a:defRPr>
            </a:lvl2pPr>
            <a:lvl3pPr marL="1143000" indent="-228600" eaLnBrk="0" hangingPunct="0">
              <a:defRPr b="1">
                <a:solidFill>
                  <a:schemeClr val="tx1"/>
                </a:solidFill>
                <a:latin typeface="Arial" charset="0"/>
                <a:ea typeface="Arial" charset="0"/>
                <a:cs typeface="Arial" charset="0"/>
              </a:defRPr>
            </a:lvl3pPr>
            <a:lvl4pPr marL="1600200" indent="-228600" eaLnBrk="0" hangingPunct="0">
              <a:defRPr b="1">
                <a:solidFill>
                  <a:schemeClr val="tx1"/>
                </a:solidFill>
                <a:latin typeface="Arial" charset="0"/>
                <a:ea typeface="Arial" charset="0"/>
                <a:cs typeface="Arial" charset="0"/>
              </a:defRPr>
            </a:lvl4pPr>
            <a:lvl5pPr marL="2057400" indent="-228600" eaLnBrk="0" hangingPunct="0">
              <a:defRPr b="1">
                <a:solidFill>
                  <a:schemeClr val="tx1"/>
                </a:solidFill>
                <a:latin typeface="Arial" charset="0"/>
                <a:ea typeface="Arial" charset="0"/>
                <a:cs typeface="Arial" charset="0"/>
              </a:defRPr>
            </a:lvl5pPr>
            <a:lvl6pPr marL="2514600" indent="-228600" eaLnBrk="0" fontAlgn="base" hangingPunct="0">
              <a:spcBef>
                <a:spcPct val="0"/>
              </a:spcBef>
              <a:spcAft>
                <a:spcPct val="0"/>
              </a:spcAft>
              <a:defRPr b="1">
                <a:solidFill>
                  <a:schemeClr val="tx1"/>
                </a:solidFill>
                <a:latin typeface="Arial" charset="0"/>
                <a:ea typeface="Arial" charset="0"/>
                <a:cs typeface="Arial" charset="0"/>
              </a:defRPr>
            </a:lvl6pPr>
            <a:lvl7pPr marL="2971800" indent="-228600" eaLnBrk="0" fontAlgn="base" hangingPunct="0">
              <a:spcBef>
                <a:spcPct val="0"/>
              </a:spcBef>
              <a:spcAft>
                <a:spcPct val="0"/>
              </a:spcAft>
              <a:defRPr b="1">
                <a:solidFill>
                  <a:schemeClr val="tx1"/>
                </a:solidFill>
                <a:latin typeface="Arial" charset="0"/>
                <a:ea typeface="Arial" charset="0"/>
                <a:cs typeface="Arial" charset="0"/>
              </a:defRPr>
            </a:lvl7pPr>
            <a:lvl8pPr marL="3429000" indent="-228600" eaLnBrk="0" fontAlgn="base" hangingPunct="0">
              <a:spcBef>
                <a:spcPct val="0"/>
              </a:spcBef>
              <a:spcAft>
                <a:spcPct val="0"/>
              </a:spcAft>
              <a:defRPr b="1">
                <a:solidFill>
                  <a:schemeClr val="tx1"/>
                </a:solidFill>
                <a:latin typeface="Arial" charset="0"/>
                <a:ea typeface="Arial" charset="0"/>
                <a:cs typeface="Arial" charset="0"/>
              </a:defRPr>
            </a:lvl8pPr>
            <a:lvl9pPr marL="3886200" indent="-228600" eaLnBrk="0" fontAlgn="base" hangingPunct="0">
              <a:spcBef>
                <a:spcPct val="0"/>
              </a:spcBef>
              <a:spcAft>
                <a:spcPct val="0"/>
              </a:spcAft>
              <a:defRPr b="1">
                <a:solidFill>
                  <a:schemeClr val="tx1"/>
                </a:solidFill>
                <a:latin typeface="Arial" charset="0"/>
                <a:ea typeface="Arial" charset="0"/>
                <a:cs typeface="Arial" charset="0"/>
              </a:defRPr>
            </a:lvl9pPr>
          </a:lstStyle>
          <a:p>
            <a:r>
              <a:rPr lang="en-US" sz="2400" b="0" dirty="0">
                <a:solidFill>
                  <a:srgbClr val="000000"/>
                </a:solidFill>
              </a:rPr>
              <a:t>Improving FCD Detection: Voxel Based </a:t>
            </a:r>
            <a:r>
              <a:rPr lang="en-US" sz="2400" b="0" dirty="0" err="1">
                <a:solidFill>
                  <a:srgbClr val="000000"/>
                </a:solidFill>
              </a:rPr>
              <a:t>Morphometry</a:t>
            </a:r>
            <a:r>
              <a:rPr lang="en-US" sz="2400" b="0" dirty="0">
                <a:solidFill>
                  <a:srgbClr val="000000"/>
                </a:solidFill>
              </a:rPr>
              <a:t> (MAP)</a:t>
            </a:r>
          </a:p>
        </p:txBody>
      </p:sp>
      <p:sp>
        <p:nvSpPr>
          <p:cNvPr id="236547" name="Rectangle 1"/>
          <p:cNvSpPr>
            <a:spLocks noChangeArrowheads="1"/>
          </p:cNvSpPr>
          <p:nvPr/>
        </p:nvSpPr>
        <p:spPr bwMode="auto">
          <a:xfrm>
            <a:off x="7113233" y="6532563"/>
            <a:ext cx="2040762" cy="307768"/>
          </a:xfrm>
          <a:prstGeom prst="rect">
            <a:avLst/>
          </a:prstGeom>
          <a:solidFill>
            <a:schemeClr val="bg2"/>
          </a:solidFill>
          <a:ln w="9525">
            <a:solidFill>
              <a:srgbClr val="000000"/>
            </a:solidFill>
            <a:miter lim="800000"/>
            <a:headEnd/>
            <a:tailEnd/>
          </a:ln>
        </p:spPr>
        <p:txBody>
          <a:bodyPr wrap="none" lIns="91431" tIns="45716" rIns="91431" bIns="45716">
            <a:spAutoFit/>
          </a:bodyPr>
          <a:lstStyle/>
          <a:p>
            <a:r>
              <a:rPr lang="en-US" sz="1400" dirty="0">
                <a:solidFill>
                  <a:srgbClr val="000000"/>
                </a:solidFill>
              </a:rPr>
              <a:t>Slide: </a:t>
            </a:r>
            <a:r>
              <a:rPr lang="en-US" sz="1400" dirty="0" err="1">
                <a:solidFill>
                  <a:srgbClr val="000000"/>
                </a:solidFill>
              </a:rPr>
              <a:t>Dr</a:t>
            </a:r>
            <a:r>
              <a:rPr lang="en-US" sz="1400" dirty="0">
                <a:solidFill>
                  <a:srgbClr val="000000"/>
                </a:solidFill>
              </a:rPr>
              <a:t> Irene Wang, CCF</a:t>
            </a:r>
          </a:p>
        </p:txBody>
      </p:sp>
      <p:pic>
        <p:nvPicPr>
          <p:cNvPr id="236548" name="Picture 5" descr="C:\Documents and Settings\joness19\My Documents\My Pictures\FCD Type 1\72849469\export--1013628754.jpg"/>
          <p:cNvPicPr>
            <a:picLocks noChangeAspect="1" noChangeArrowheads="1"/>
          </p:cNvPicPr>
          <p:nvPr/>
        </p:nvPicPr>
        <p:blipFill>
          <a:blip r:embed="rId3">
            <a:extLst>
              <a:ext uri="{28A0092B-C50C-407E-A947-70E740481C1C}">
                <a14:useLocalDpi xmlns:a14="http://schemas.microsoft.com/office/drawing/2010/main" val="0"/>
              </a:ext>
            </a:extLst>
          </a:blip>
          <a:srcRect l="25198" t="21846" r="24535" b="18053"/>
          <a:stretch>
            <a:fillRect/>
          </a:stretch>
        </p:blipFill>
        <p:spPr bwMode="auto">
          <a:xfrm>
            <a:off x="4668838" y="677863"/>
            <a:ext cx="2119312" cy="2760662"/>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236549" name="Picture 3"/>
          <p:cNvPicPr>
            <a:picLocks noChangeAspect="1" noChangeArrowheads="1"/>
          </p:cNvPicPr>
          <p:nvPr/>
        </p:nvPicPr>
        <p:blipFill>
          <a:blip r:embed="rId4">
            <a:extLst>
              <a:ext uri="{28A0092B-C50C-407E-A947-70E740481C1C}">
                <a14:useLocalDpi xmlns:a14="http://schemas.microsoft.com/office/drawing/2010/main" val="0"/>
              </a:ext>
            </a:extLst>
          </a:blip>
          <a:srcRect l="12418" t="55096" r="62469" b="10648"/>
          <a:stretch>
            <a:fillRect/>
          </a:stretch>
        </p:blipFill>
        <p:spPr bwMode="auto">
          <a:xfrm>
            <a:off x="6832600" y="642938"/>
            <a:ext cx="2127250" cy="2763837"/>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36550" name="Picture 3" descr="C:\Documents and Settings\joness19\My Documents\My Pictures\FCD Type 1\41330210\41330210ax.jpg"/>
          <p:cNvPicPr>
            <a:picLocks noChangeAspect="1" noChangeArrowheads="1"/>
          </p:cNvPicPr>
          <p:nvPr/>
        </p:nvPicPr>
        <p:blipFill>
          <a:blip r:embed="rId5">
            <a:extLst>
              <a:ext uri="{28A0092B-C50C-407E-A947-70E740481C1C}">
                <a14:useLocalDpi xmlns:a14="http://schemas.microsoft.com/office/drawing/2010/main" val="0"/>
              </a:ext>
            </a:extLst>
          </a:blip>
          <a:srcRect l="11206" t="13470" r="9929" b="10802"/>
          <a:stretch>
            <a:fillRect/>
          </a:stretch>
        </p:blipFill>
        <p:spPr bwMode="auto">
          <a:xfrm>
            <a:off x="4545013" y="3649663"/>
            <a:ext cx="2247900" cy="2881312"/>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236551" name="Picture 4"/>
          <p:cNvPicPr>
            <a:picLocks noChangeAspect="1" noChangeArrowheads="1"/>
          </p:cNvPicPr>
          <p:nvPr/>
        </p:nvPicPr>
        <p:blipFill>
          <a:blip r:embed="rId6">
            <a:extLst>
              <a:ext uri="{28A0092B-C50C-407E-A947-70E740481C1C}">
                <a14:useLocalDpi xmlns:a14="http://schemas.microsoft.com/office/drawing/2010/main" val="0"/>
              </a:ext>
            </a:extLst>
          </a:blip>
          <a:srcRect l="12128" t="56766" r="61064" b="5959"/>
          <a:stretch>
            <a:fillRect/>
          </a:stretch>
        </p:blipFill>
        <p:spPr bwMode="auto">
          <a:xfrm>
            <a:off x="6823076" y="3406775"/>
            <a:ext cx="2136775" cy="3141663"/>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236552" name="Picture 5" descr="C:\Documents and Settings\joness19\My Documents\My Pictures\FCD Type 1\51489551\export--69590173.jpg"/>
          <p:cNvPicPr>
            <a:picLocks noChangeAspect="1" noChangeArrowheads="1"/>
          </p:cNvPicPr>
          <p:nvPr/>
        </p:nvPicPr>
        <p:blipFill>
          <a:blip r:embed="rId7">
            <a:extLst>
              <a:ext uri="{28A0092B-C50C-407E-A947-70E740481C1C}">
                <a14:useLocalDpi xmlns:a14="http://schemas.microsoft.com/office/drawing/2010/main" val="0"/>
              </a:ext>
            </a:extLst>
          </a:blip>
          <a:srcRect l="26401" t="21004" r="26126" b="19154"/>
          <a:stretch>
            <a:fillRect/>
          </a:stretch>
        </p:blipFill>
        <p:spPr bwMode="auto">
          <a:xfrm>
            <a:off x="233365" y="652463"/>
            <a:ext cx="2084387" cy="2763837"/>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236553" name="Picture 4"/>
          <p:cNvPicPr>
            <a:picLocks noChangeAspect="1" noChangeArrowheads="1"/>
          </p:cNvPicPr>
          <p:nvPr/>
        </p:nvPicPr>
        <p:blipFill>
          <a:blip r:embed="rId8">
            <a:extLst>
              <a:ext uri="{28A0092B-C50C-407E-A947-70E740481C1C}">
                <a14:useLocalDpi xmlns:a14="http://schemas.microsoft.com/office/drawing/2010/main" val="0"/>
              </a:ext>
            </a:extLst>
          </a:blip>
          <a:srcRect l="11366" t="58414" r="61012" b="7973"/>
          <a:stretch>
            <a:fillRect/>
          </a:stretch>
        </p:blipFill>
        <p:spPr bwMode="auto">
          <a:xfrm>
            <a:off x="2352676" y="623888"/>
            <a:ext cx="2143125" cy="2784475"/>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36554" name="Picture 4" descr="C:\Documents and Settings\joness19\My Documents\My Pictures\FCD Type 1\53285368\export--636625352.jpg"/>
          <p:cNvPicPr>
            <a:picLocks noChangeAspect="1" noChangeArrowheads="1"/>
          </p:cNvPicPr>
          <p:nvPr/>
        </p:nvPicPr>
        <p:blipFill>
          <a:blip r:embed="rId9">
            <a:extLst>
              <a:ext uri="{28A0092B-C50C-407E-A947-70E740481C1C}">
                <a14:useLocalDpi xmlns:a14="http://schemas.microsoft.com/office/drawing/2010/main" val="0"/>
              </a:ext>
            </a:extLst>
          </a:blip>
          <a:srcRect l="26131" t="23669" r="28391" b="20879"/>
          <a:stretch>
            <a:fillRect/>
          </a:stretch>
        </p:blipFill>
        <p:spPr bwMode="auto">
          <a:xfrm>
            <a:off x="225426" y="3576638"/>
            <a:ext cx="2079625" cy="2765425"/>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236555" name="Picture 4"/>
          <p:cNvPicPr>
            <a:picLocks noChangeAspect="1" noChangeArrowheads="1"/>
          </p:cNvPicPr>
          <p:nvPr/>
        </p:nvPicPr>
        <p:blipFill>
          <a:blip r:embed="rId10">
            <a:extLst>
              <a:ext uri="{28A0092B-C50C-407E-A947-70E740481C1C}">
                <a14:useLocalDpi xmlns:a14="http://schemas.microsoft.com/office/drawing/2010/main" val="0"/>
              </a:ext>
            </a:extLst>
          </a:blip>
          <a:srcRect l="14395" t="56107" r="65459" b="13869"/>
          <a:stretch>
            <a:fillRect/>
          </a:stretch>
        </p:blipFill>
        <p:spPr bwMode="auto">
          <a:xfrm>
            <a:off x="2341565" y="3416302"/>
            <a:ext cx="2154237" cy="3114675"/>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36556" name="Line 29"/>
          <p:cNvSpPr>
            <a:spLocks noChangeShapeType="1"/>
          </p:cNvSpPr>
          <p:nvPr/>
        </p:nvSpPr>
        <p:spPr bwMode="auto">
          <a:xfrm flipV="1">
            <a:off x="4473575" y="617538"/>
            <a:ext cx="44450" cy="5930900"/>
          </a:xfrm>
          <a:prstGeom prst="line">
            <a:avLst/>
          </a:prstGeom>
          <a:noFill/>
          <a:ln w="5715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31" tIns="45716" rIns="91431" bIns="45716"/>
          <a:lstStyle/>
          <a:p>
            <a:endParaRPr lang="en-US"/>
          </a:p>
        </p:txBody>
      </p:sp>
      <p:sp>
        <p:nvSpPr>
          <p:cNvPr id="236557" name="Line 30"/>
          <p:cNvSpPr>
            <a:spLocks noChangeShapeType="1"/>
          </p:cNvSpPr>
          <p:nvPr/>
        </p:nvSpPr>
        <p:spPr bwMode="auto">
          <a:xfrm flipV="1">
            <a:off x="141288" y="3405188"/>
            <a:ext cx="8818562" cy="11112"/>
          </a:xfrm>
          <a:prstGeom prst="line">
            <a:avLst/>
          </a:prstGeom>
          <a:noFill/>
          <a:ln w="5715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31" tIns="45716" rIns="91431" bIns="45716"/>
          <a:lstStyle/>
          <a:p>
            <a:endParaRPr lang="en-US"/>
          </a:p>
        </p:txBody>
      </p:sp>
      <p:sp>
        <p:nvSpPr>
          <p:cNvPr id="236558" name="Line 32"/>
          <p:cNvSpPr>
            <a:spLocks noChangeShapeType="1"/>
          </p:cNvSpPr>
          <p:nvPr/>
        </p:nvSpPr>
        <p:spPr bwMode="auto">
          <a:xfrm flipV="1">
            <a:off x="119064" y="635000"/>
            <a:ext cx="22225" cy="5913438"/>
          </a:xfrm>
          <a:prstGeom prst="line">
            <a:avLst/>
          </a:prstGeom>
          <a:noFill/>
          <a:ln w="5715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31" tIns="45716" rIns="91431" bIns="45716"/>
          <a:lstStyle/>
          <a:p>
            <a:endParaRPr lang="en-US"/>
          </a:p>
        </p:txBody>
      </p:sp>
      <p:sp>
        <p:nvSpPr>
          <p:cNvPr id="236559" name="Line 33"/>
          <p:cNvSpPr>
            <a:spLocks noChangeShapeType="1"/>
          </p:cNvSpPr>
          <p:nvPr/>
        </p:nvSpPr>
        <p:spPr bwMode="auto">
          <a:xfrm flipV="1">
            <a:off x="119065" y="6548438"/>
            <a:ext cx="8840787" cy="0"/>
          </a:xfrm>
          <a:prstGeom prst="line">
            <a:avLst/>
          </a:prstGeom>
          <a:noFill/>
          <a:ln w="5715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31" tIns="45716" rIns="91431" bIns="45716"/>
          <a:lstStyle/>
          <a:p>
            <a:endParaRPr lang="en-US"/>
          </a:p>
        </p:txBody>
      </p:sp>
      <p:sp>
        <p:nvSpPr>
          <p:cNvPr id="236560" name="Line 34"/>
          <p:cNvSpPr>
            <a:spLocks noChangeShapeType="1"/>
          </p:cNvSpPr>
          <p:nvPr/>
        </p:nvSpPr>
        <p:spPr bwMode="auto">
          <a:xfrm>
            <a:off x="141288" y="617538"/>
            <a:ext cx="8832850" cy="17462"/>
          </a:xfrm>
          <a:prstGeom prst="line">
            <a:avLst/>
          </a:prstGeom>
          <a:noFill/>
          <a:ln w="5715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31" tIns="45716" rIns="91431" bIns="45716"/>
          <a:lstStyle/>
          <a:p>
            <a:endParaRPr lang="en-US"/>
          </a:p>
        </p:txBody>
      </p:sp>
      <p:sp>
        <p:nvSpPr>
          <p:cNvPr id="236561" name="Line 29"/>
          <p:cNvSpPr>
            <a:spLocks noChangeShapeType="1"/>
          </p:cNvSpPr>
          <p:nvPr/>
        </p:nvSpPr>
        <p:spPr bwMode="auto">
          <a:xfrm flipV="1">
            <a:off x="8959850" y="635000"/>
            <a:ext cx="14288" cy="5913438"/>
          </a:xfrm>
          <a:prstGeom prst="line">
            <a:avLst/>
          </a:prstGeom>
          <a:noFill/>
          <a:ln w="5715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31" tIns="45716" rIns="91431" bIns="45716"/>
          <a:lstStyle/>
          <a:p>
            <a:endParaRPr lang="en-US"/>
          </a:p>
        </p:txBody>
      </p:sp>
      <p:sp>
        <p:nvSpPr>
          <p:cNvPr id="3" name="Rectangle 2"/>
          <p:cNvSpPr/>
          <p:nvPr/>
        </p:nvSpPr>
        <p:spPr>
          <a:xfrm>
            <a:off x="119065" y="617538"/>
            <a:ext cx="8840787" cy="5930900"/>
          </a:xfrm>
          <a:prstGeom prst="rect">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anchor="ctr"/>
          <a:lstStyle/>
          <a:p>
            <a:pPr algn="ctr">
              <a:defRPr/>
            </a:pPr>
            <a:endParaRPr lang="en-US"/>
          </a:p>
        </p:txBody>
      </p:sp>
    </p:spTree>
    <p:extLst>
      <p:ext uri="{BB962C8B-B14F-4D97-AF65-F5344CB8AC3E}">
        <p14:creationId xmlns:p14="http://schemas.microsoft.com/office/powerpoint/2010/main" val="35572803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690" y="-484650"/>
            <a:ext cx="8229600" cy="1600200"/>
          </a:xfrm>
        </p:spPr>
        <p:txBody>
          <a:bodyPr/>
          <a:lstStyle/>
          <a:p>
            <a:r>
              <a:rPr lang="en-US" u="sng" dirty="0">
                <a:solidFill>
                  <a:srgbClr val="000000"/>
                </a:solidFill>
              </a:rPr>
              <a:t>Summary</a:t>
            </a:r>
          </a:p>
        </p:txBody>
      </p:sp>
      <p:sp>
        <p:nvSpPr>
          <p:cNvPr id="3" name="Content Placeholder 2"/>
          <p:cNvSpPr>
            <a:spLocks noGrp="1"/>
          </p:cNvSpPr>
          <p:nvPr>
            <p:ph idx="1"/>
          </p:nvPr>
        </p:nvSpPr>
        <p:spPr>
          <a:xfrm>
            <a:off x="158739" y="709071"/>
            <a:ext cx="8876129" cy="4525963"/>
          </a:xfrm>
        </p:spPr>
        <p:txBody>
          <a:bodyPr>
            <a:noAutofit/>
          </a:bodyPr>
          <a:lstStyle/>
          <a:p>
            <a:r>
              <a:rPr lang="en-US" sz="3100" dirty="0">
                <a:solidFill>
                  <a:srgbClr val="000000"/>
                </a:solidFill>
              </a:rPr>
              <a:t>Epilepsy Surgery is rapidly changing.</a:t>
            </a:r>
          </a:p>
          <a:p>
            <a:r>
              <a:rPr lang="en-US" sz="3100" dirty="0">
                <a:solidFill>
                  <a:srgbClr val="000000"/>
                </a:solidFill>
              </a:rPr>
              <a:t>Advanced imaging combined with minimally invasive techniques are decreasing morbidity and mortality.</a:t>
            </a:r>
          </a:p>
          <a:p>
            <a:r>
              <a:rPr lang="en-US" sz="3100" dirty="0">
                <a:solidFill>
                  <a:srgbClr val="000000"/>
                </a:solidFill>
              </a:rPr>
              <a:t>Long term benefit of newer approaches needs to be demonstrated.</a:t>
            </a:r>
          </a:p>
          <a:p>
            <a:r>
              <a:rPr lang="en-US" sz="3100" dirty="0">
                <a:solidFill>
                  <a:srgbClr val="000000"/>
                </a:solidFill>
              </a:rPr>
              <a:t>Laser ablation and RNS in their infancy.</a:t>
            </a:r>
          </a:p>
          <a:p>
            <a:r>
              <a:rPr lang="en-US" sz="3100" dirty="0">
                <a:solidFill>
                  <a:srgbClr val="000000"/>
                </a:solidFill>
              </a:rPr>
              <a:t>Many challenges remain: e.g. </a:t>
            </a:r>
            <a:r>
              <a:rPr lang="en-US" sz="3100" dirty="0" err="1">
                <a:solidFill>
                  <a:srgbClr val="000000"/>
                </a:solidFill>
              </a:rPr>
              <a:t>interictal</a:t>
            </a:r>
            <a:r>
              <a:rPr lang="en-US" sz="3100" dirty="0">
                <a:solidFill>
                  <a:srgbClr val="000000"/>
                </a:solidFill>
              </a:rPr>
              <a:t>, noninvasive detection of epileptogenic zone (EZ). </a:t>
            </a:r>
          </a:p>
          <a:p>
            <a:r>
              <a:rPr lang="en-US" sz="3100" dirty="0">
                <a:solidFill>
                  <a:srgbClr val="000000"/>
                </a:solidFill>
              </a:rPr>
              <a:t>New techniques are coming: machine learning MRI EZ detection (VBM, </a:t>
            </a:r>
            <a:r>
              <a:rPr lang="en-US" sz="3100" dirty="0" err="1">
                <a:solidFill>
                  <a:srgbClr val="000000"/>
                </a:solidFill>
              </a:rPr>
              <a:t>rs</a:t>
            </a:r>
            <a:r>
              <a:rPr lang="en-US" sz="3100" dirty="0">
                <a:solidFill>
                  <a:srgbClr val="000000"/>
                </a:solidFill>
              </a:rPr>
              <a:t> fMRI) +/- robotic ablation (laser, RF,  focused ultrasound); less invasive RNS</a:t>
            </a:r>
          </a:p>
          <a:p>
            <a:endParaRPr lang="en-US" sz="3100" dirty="0">
              <a:solidFill>
                <a:srgbClr val="000000"/>
              </a:solidFill>
            </a:endParaRPr>
          </a:p>
        </p:txBody>
      </p:sp>
    </p:spTree>
    <p:extLst>
      <p:ext uri="{BB962C8B-B14F-4D97-AF65-F5344CB8AC3E}">
        <p14:creationId xmlns:p14="http://schemas.microsoft.com/office/powerpoint/2010/main" val="63012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5"/>
          <p:cNvSpPr>
            <a:spLocks noGrp="1"/>
          </p:cNvSpPr>
          <p:nvPr>
            <p:ph type="title"/>
          </p:nvPr>
        </p:nvSpPr>
        <p:spPr>
          <a:xfrm>
            <a:off x="455613" y="54007"/>
            <a:ext cx="8415337" cy="1158875"/>
          </a:xfrm>
        </p:spPr>
        <p:txBody>
          <a:bodyPr>
            <a:normAutofit fontScale="90000"/>
          </a:bodyPr>
          <a:lstStyle/>
          <a:p>
            <a:r>
              <a:rPr lang="en-US" dirty="0">
                <a:solidFill>
                  <a:schemeClr val="tx1"/>
                </a:solidFill>
                <a:latin typeface="+mn-lt"/>
                <a:ea typeface="Calibri" charset="0"/>
                <a:cs typeface="Calibri Light" charset="0"/>
              </a:rPr>
              <a:t>Why are We Not Treating More Refractory Epilepsy Patients?</a:t>
            </a:r>
          </a:p>
        </p:txBody>
      </p:sp>
      <p:pic>
        <p:nvPicPr>
          <p:cNvPr id="8" name="Content Placeholder 7"/>
          <p:cNvPicPr>
            <a:picLocks noGrp="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a:xfrm>
            <a:off x="190500" y="1199414"/>
            <a:ext cx="4724400" cy="4292600"/>
          </a:xfrm>
        </p:spPr>
      </p:pic>
      <p:sp>
        <p:nvSpPr>
          <p:cNvPr id="11" name="Right Brace 10">
            <a:extLst>
              <a:ext uri="{FF2B5EF4-FFF2-40B4-BE49-F238E27FC236}">
                <a16:creationId xmlns:a16="http://schemas.microsoft.com/office/drawing/2014/main" id="{B419E523-7CFD-784C-9FE5-C2F6A3020601}"/>
              </a:ext>
            </a:extLst>
          </p:cNvPr>
          <p:cNvSpPr/>
          <p:nvPr/>
        </p:nvSpPr>
        <p:spPr>
          <a:xfrm>
            <a:off x="4344988" y="2465388"/>
            <a:ext cx="190500" cy="1679575"/>
          </a:xfrm>
          <a:prstGeom prst="rightBrace">
            <a:avLst>
              <a:gd name="adj1" fmla="val 8333"/>
              <a:gd name="adj2" fmla="val 49457"/>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hangingPunct="1">
              <a:defRPr/>
            </a:pPr>
            <a:endParaRPr lang="en-US"/>
          </a:p>
        </p:txBody>
      </p:sp>
      <p:sp>
        <p:nvSpPr>
          <p:cNvPr id="12" name="Right Brace 11">
            <a:extLst>
              <a:ext uri="{FF2B5EF4-FFF2-40B4-BE49-F238E27FC236}">
                <a16:creationId xmlns:a16="http://schemas.microsoft.com/office/drawing/2014/main" id="{D4E92B75-4A43-B842-8735-BD32340614EA}"/>
              </a:ext>
            </a:extLst>
          </p:cNvPr>
          <p:cNvSpPr/>
          <p:nvPr/>
        </p:nvSpPr>
        <p:spPr>
          <a:xfrm>
            <a:off x="4356100" y="4310063"/>
            <a:ext cx="190500" cy="1181951"/>
          </a:xfrm>
          <a:prstGeom prst="rightBrace">
            <a:avLst>
              <a:gd name="adj1" fmla="val 8333"/>
              <a:gd name="adj2" fmla="val 49457"/>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hangingPunct="1">
              <a:defRPr/>
            </a:pPr>
            <a:endParaRPr lang="en-US"/>
          </a:p>
        </p:txBody>
      </p:sp>
      <p:sp>
        <p:nvSpPr>
          <p:cNvPr id="13" name="TextBox 12">
            <a:extLst>
              <a:ext uri="{FF2B5EF4-FFF2-40B4-BE49-F238E27FC236}">
                <a16:creationId xmlns:a16="http://schemas.microsoft.com/office/drawing/2014/main" id="{4952988C-E1E6-DB45-8E1A-BCEC1DBEF351}"/>
              </a:ext>
            </a:extLst>
          </p:cNvPr>
          <p:cNvSpPr txBox="1"/>
          <p:nvPr/>
        </p:nvSpPr>
        <p:spPr>
          <a:xfrm>
            <a:off x="4725988" y="2702731"/>
            <a:ext cx="3624262" cy="1125538"/>
          </a:xfrm>
          <a:prstGeom prst="rect">
            <a:avLst/>
          </a:prstGeom>
          <a:noFill/>
        </p:spPr>
        <p:txBody>
          <a:bodyPr lIns="0" tIns="0" rIns="0" bIns="0"/>
          <a:lstStyle/>
          <a:p>
            <a:pPr eaLnBrk="1" hangingPunct="1">
              <a:defRPr/>
            </a:pPr>
            <a:r>
              <a:rPr lang="en-US" sz="2000" dirty="0">
                <a:solidFill>
                  <a:srgbClr val="003C71"/>
                </a:solidFill>
                <a:latin typeface="Calibri" panose="020F0502020204030204" pitchFamily="34" charset="0"/>
                <a:ea typeface="+mn-ea"/>
                <a:cs typeface="Arial" panose="020B0604020202020204" pitchFamily="34" charset="0"/>
              </a:rPr>
              <a:t>REFERRAL GAP</a:t>
            </a:r>
          </a:p>
          <a:p>
            <a:pPr marL="342900" indent="-342900" eaLnBrk="1" hangingPunct="1">
              <a:buFont typeface="Arial" panose="020B0604020202020204" pitchFamily="34" charset="0"/>
              <a:buChar char="•"/>
              <a:defRPr/>
            </a:pPr>
            <a:r>
              <a:rPr lang="en-US" sz="2000" dirty="0">
                <a:solidFill>
                  <a:srgbClr val="003C71"/>
                </a:solidFill>
                <a:latin typeface="Calibri" panose="020F0502020204030204" pitchFamily="34" charset="0"/>
                <a:cs typeface="Arial" panose="020B0604020202020204" pitchFamily="34" charset="0"/>
              </a:rPr>
              <a:t>~80</a:t>
            </a:r>
            <a:r>
              <a:rPr lang="en-US" sz="2000" dirty="0">
                <a:solidFill>
                  <a:srgbClr val="003C71"/>
                </a:solidFill>
                <a:latin typeface="Calibri" panose="020F0502020204030204" pitchFamily="34" charset="0"/>
                <a:ea typeface="+mn-ea"/>
                <a:cs typeface="Arial" panose="020B0604020202020204" pitchFamily="34" charset="0"/>
              </a:rPr>
              <a:t>% not referred</a:t>
            </a:r>
          </a:p>
          <a:p>
            <a:pPr marL="342900" indent="-342900" eaLnBrk="1" hangingPunct="1">
              <a:buFont typeface="Arial" panose="020B0604020202020204" pitchFamily="34" charset="0"/>
              <a:buChar char="•"/>
              <a:defRPr/>
            </a:pPr>
            <a:r>
              <a:rPr lang="en-US" sz="2000" b="1" u="sng" dirty="0">
                <a:solidFill>
                  <a:srgbClr val="000000"/>
                </a:solidFill>
                <a:latin typeface="Calibri" panose="020F0502020204030204" pitchFamily="34" charset="0"/>
                <a:cs typeface="Arial" panose="020B0604020202020204" pitchFamily="34" charset="0"/>
              </a:rPr>
              <a:t>“Too invasive/too dangerous”</a:t>
            </a:r>
          </a:p>
        </p:txBody>
      </p:sp>
      <p:sp>
        <p:nvSpPr>
          <p:cNvPr id="14" name="TextBox 13">
            <a:extLst>
              <a:ext uri="{FF2B5EF4-FFF2-40B4-BE49-F238E27FC236}">
                <a16:creationId xmlns:a16="http://schemas.microsoft.com/office/drawing/2014/main" id="{780BE92F-0937-DA45-8573-C4DC02970E12}"/>
              </a:ext>
            </a:extLst>
          </p:cNvPr>
          <p:cNvSpPr txBox="1"/>
          <p:nvPr/>
        </p:nvSpPr>
        <p:spPr>
          <a:xfrm>
            <a:off x="4725988" y="4283086"/>
            <a:ext cx="3987800" cy="1125537"/>
          </a:xfrm>
          <a:prstGeom prst="rect">
            <a:avLst/>
          </a:prstGeom>
          <a:noFill/>
        </p:spPr>
        <p:txBody>
          <a:bodyPr lIns="0" tIns="0" rIns="0" bIns="0"/>
          <a:lstStyle/>
          <a:p>
            <a:pPr eaLnBrk="1" hangingPunct="1">
              <a:defRPr/>
            </a:pPr>
            <a:r>
              <a:rPr lang="en-US" sz="2000" dirty="0">
                <a:solidFill>
                  <a:srgbClr val="003C71"/>
                </a:solidFill>
                <a:latin typeface="Calibri" panose="020F0502020204030204" pitchFamily="34" charset="0"/>
                <a:ea typeface="+mn-ea"/>
                <a:cs typeface="Arial" panose="020B0604020202020204" pitchFamily="34" charset="0"/>
              </a:rPr>
              <a:t>TREATMENT GAP</a:t>
            </a:r>
          </a:p>
          <a:p>
            <a:pPr marL="342900" indent="-342900" eaLnBrk="1" hangingPunct="1">
              <a:buFont typeface="Arial" panose="020B0604020202020204" pitchFamily="34" charset="0"/>
              <a:buChar char="•"/>
              <a:defRPr/>
            </a:pPr>
            <a:r>
              <a:rPr lang="en-US" sz="2000" dirty="0">
                <a:solidFill>
                  <a:srgbClr val="003C71"/>
                </a:solidFill>
                <a:latin typeface="Calibri" panose="020F0502020204030204" pitchFamily="34" charset="0"/>
                <a:ea typeface="+mn-ea"/>
                <a:cs typeface="Arial" panose="020B0604020202020204" pitchFamily="34" charset="0"/>
              </a:rPr>
              <a:t>98% are not surgical candidates/ refuse surgery</a:t>
            </a:r>
          </a:p>
          <a:p>
            <a:pPr marL="342900" indent="-342900" eaLnBrk="1" hangingPunct="1">
              <a:buFont typeface="Arial" panose="020B0604020202020204" pitchFamily="34" charset="0"/>
              <a:buChar char="•"/>
              <a:defRPr/>
            </a:pPr>
            <a:r>
              <a:rPr lang="en-US" sz="2000" b="1" u="sng" dirty="0">
                <a:solidFill>
                  <a:srgbClr val="000000"/>
                </a:solidFill>
                <a:latin typeface="Calibri" panose="020F0502020204030204" pitchFamily="34" charset="0"/>
                <a:cs typeface="Arial" panose="020B0604020202020204" pitchFamily="34" charset="0"/>
              </a:rPr>
              <a:t>“Too invasive/Too dangerous”</a:t>
            </a:r>
          </a:p>
          <a:p>
            <a:pPr marL="342900" indent="-342900" eaLnBrk="1" hangingPunct="1">
              <a:buFont typeface="Arial" panose="020B0604020202020204" pitchFamily="34" charset="0"/>
              <a:buChar char="•"/>
              <a:defRPr/>
            </a:pPr>
            <a:endParaRPr lang="en-US" sz="2000" dirty="0">
              <a:solidFill>
                <a:srgbClr val="003C71"/>
              </a:solidFill>
              <a:latin typeface="Calibri" panose="020F0502020204030204" pitchFamily="34" charset="0"/>
              <a:ea typeface="+mn-ea"/>
              <a:cs typeface="Arial" panose="020B0604020202020204" pitchFamily="34" charset="0"/>
            </a:endParaRPr>
          </a:p>
        </p:txBody>
      </p:sp>
      <p:sp>
        <p:nvSpPr>
          <p:cNvPr id="70664" name="Rectangle 17"/>
          <p:cNvSpPr>
            <a:spLocks noChangeArrowheads="1"/>
          </p:cNvSpPr>
          <p:nvPr/>
        </p:nvSpPr>
        <p:spPr bwMode="auto">
          <a:xfrm>
            <a:off x="334963" y="6373813"/>
            <a:ext cx="7475537"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r>
              <a:rPr lang="en-US" sz="1000"/>
              <a:t>Source: Gumnit RJ, Labiner DM, Fountain NB, et al.; Prepared by the National Association of Epilepsy Centers. Data on Specialized Epilepsy Centers: Report to the Institute of Medicine's Committee on the Public Health Dimensions of the Epilepsies. </a:t>
            </a:r>
            <a:endParaRPr lang="en-US" sz="1000">
              <a:sym typeface="Symbol" charset="0"/>
            </a:endParaRPr>
          </a:p>
        </p:txBody>
      </p:sp>
      <p:sp>
        <p:nvSpPr>
          <p:cNvPr id="2" name="TextBox 1"/>
          <p:cNvSpPr txBox="1"/>
          <p:nvPr/>
        </p:nvSpPr>
        <p:spPr>
          <a:xfrm>
            <a:off x="674098" y="5712999"/>
            <a:ext cx="7554504" cy="523220"/>
          </a:xfrm>
          <a:prstGeom prst="rect">
            <a:avLst/>
          </a:prstGeom>
          <a:noFill/>
        </p:spPr>
        <p:txBody>
          <a:bodyPr wrap="none" rtlCol="0">
            <a:spAutoFit/>
          </a:bodyPr>
          <a:lstStyle/>
          <a:p>
            <a:r>
              <a:rPr lang="en-US" sz="2800" dirty="0">
                <a:solidFill>
                  <a:srgbClr val="003C71"/>
                </a:solidFill>
                <a:latin typeface="Calibri" panose="020F0502020204030204" pitchFamily="34" charset="0"/>
                <a:cs typeface="Arial" panose="020B0604020202020204" pitchFamily="34" charset="0"/>
              </a:rPr>
              <a:t>Are ablation and neuromodulation better options?</a:t>
            </a:r>
            <a:endParaRPr lang="en-US" sz="2800" dirty="0"/>
          </a:p>
        </p:txBody>
      </p:sp>
    </p:spTree>
    <p:extLst>
      <p:ext uri="{BB962C8B-B14F-4D97-AF65-F5344CB8AC3E}">
        <p14:creationId xmlns:p14="http://schemas.microsoft.com/office/powerpoint/2010/main" val="22878075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473200" y="304800"/>
            <a:ext cx="77724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sng" strike="noStrike" kern="0" cap="none" spc="0" normalizeH="0" baseline="0" noProof="0" dirty="0">
                <a:ln>
                  <a:noFill/>
                </a:ln>
                <a:effectLst/>
                <a:uLnTx/>
                <a:uFillTx/>
                <a:latin typeface="+mn-lt"/>
                <a:ea typeface="+mj-ea"/>
                <a:cs typeface="+mj-cs"/>
              </a:rPr>
              <a:t>Epilepsy Surgery Goals:</a:t>
            </a:r>
            <a:br>
              <a:rPr kumimoji="0" lang="en-US" sz="4000" b="0" i="0" u="sng" strike="noStrike" kern="0" cap="none" spc="0" normalizeH="0" baseline="0" noProof="0" dirty="0">
                <a:ln>
                  <a:noFill/>
                </a:ln>
                <a:effectLst/>
                <a:uLnTx/>
                <a:uFillTx/>
                <a:latin typeface="+mn-lt"/>
                <a:ea typeface="+mj-ea"/>
                <a:cs typeface="+mj-cs"/>
              </a:rPr>
            </a:br>
            <a:r>
              <a:rPr kumimoji="0" lang="en-US" sz="4000" b="0" i="0" u="sng" strike="noStrike" kern="0" cap="none" spc="0" normalizeH="0" baseline="0" noProof="0" dirty="0">
                <a:ln>
                  <a:noFill/>
                </a:ln>
                <a:effectLst/>
                <a:uLnTx/>
                <a:uFillTx/>
                <a:latin typeface="+mn-lt"/>
                <a:ea typeface="+mj-ea"/>
                <a:cs typeface="+mj-cs"/>
              </a:rPr>
              <a:t>Balancing Risk and Benefit</a:t>
            </a:r>
          </a:p>
        </p:txBody>
      </p:sp>
      <p:sp>
        <p:nvSpPr>
          <p:cNvPr id="3" name="Rectangle 3"/>
          <p:cNvSpPr txBox="1">
            <a:spLocks noChangeArrowheads="1"/>
          </p:cNvSpPr>
          <p:nvPr/>
        </p:nvSpPr>
        <p:spPr>
          <a:xfrm>
            <a:off x="685800" y="1981200"/>
            <a:ext cx="7924800" cy="1143000"/>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3200" b="0" i="0" u="none" strike="noStrike" kern="0" cap="none" spc="0" normalizeH="0" baseline="0" noProof="0" dirty="0">
                <a:ln>
                  <a:noFill/>
                </a:ln>
                <a:effectLst/>
                <a:uLnTx/>
                <a:uFillTx/>
                <a:latin typeface="+mn-lt"/>
                <a:ea typeface="+mn-ea"/>
                <a:cs typeface="ＭＳ Ｐゴシック" charset="-128"/>
              </a:rPr>
              <a:t>To remove,</a:t>
            </a:r>
            <a:r>
              <a:rPr kumimoji="0" lang="en-US" sz="3200" b="0" i="0" u="none" strike="noStrike" kern="0" cap="none" spc="0" normalizeH="0" noProof="0" dirty="0">
                <a:ln>
                  <a:noFill/>
                </a:ln>
                <a:effectLst/>
                <a:uLnTx/>
                <a:uFillTx/>
                <a:latin typeface="+mn-lt"/>
                <a:ea typeface="+mn-ea"/>
                <a:cs typeface="ＭＳ Ｐゴシック" charset="-128"/>
              </a:rPr>
              <a:t> </a:t>
            </a:r>
            <a:r>
              <a:rPr kumimoji="0" lang="en-US" sz="3200" b="0" i="0" u="none" strike="noStrike" kern="0" cap="none" spc="0" normalizeH="0" baseline="0" noProof="0" dirty="0">
                <a:ln>
                  <a:noFill/>
                </a:ln>
                <a:effectLst/>
                <a:uLnTx/>
                <a:uFillTx/>
                <a:latin typeface="+mn-lt"/>
                <a:ea typeface="+mn-ea"/>
                <a:cs typeface="ＭＳ Ｐゴシック" charset="-128"/>
              </a:rPr>
              <a:t>ablate, or stimulate the </a:t>
            </a:r>
            <a:r>
              <a:rPr kumimoji="0" lang="ja-JP" altLang="en-US" sz="3200" b="0" i="0" u="none" strike="noStrike" kern="0" cap="none" spc="0" normalizeH="0" baseline="0" noProof="0" dirty="0">
                <a:ln>
                  <a:noFill/>
                </a:ln>
                <a:effectLst/>
                <a:uLnTx/>
                <a:uFillTx/>
                <a:latin typeface="Arial" charset="0"/>
                <a:ea typeface="+mn-ea"/>
                <a:cs typeface="ＭＳ Ｐゴシック" charset="-128"/>
              </a:rPr>
              <a:t>“</a:t>
            </a:r>
            <a:r>
              <a:rPr kumimoji="0" lang="en-US" altLang="ja-JP" sz="3200" b="0" i="0" u="none" strike="noStrike" kern="0" cap="none" spc="0" normalizeH="0" baseline="0" noProof="0" dirty="0">
                <a:ln>
                  <a:noFill/>
                </a:ln>
                <a:effectLst/>
                <a:uLnTx/>
                <a:uFillTx/>
                <a:latin typeface="+mn-lt"/>
                <a:ea typeface="+mn-ea"/>
                <a:cs typeface="ＭＳ Ｐゴシック" charset="-128"/>
              </a:rPr>
              <a:t>epileptogenic zone</a:t>
            </a:r>
            <a:r>
              <a:rPr lang="en-US" altLang="ja-JP" sz="3200" kern="0" dirty="0">
                <a:latin typeface="Arial" charset="0"/>
                <a:cs typeface="ＭＳ Ｐゴシック" charset="-128"/>
              </a:rPr>
              <a:t>”</a:t>
            </a:r>
            <a:r>
              <a:rPr kumimoji="0" lang="en-US" altLang="ja-JP" sz="3200" b="0" i="0" u="none" strike="noStrike" kern="0" cap="none" spc="0" normalizeH="0" baseline="0" noProof="0" dirty="0">
                <a:ln>
                  <a:noFill/>
                </a:ln>
                <a:effectLst/>
                <a:uLnTx/>
                <a:uFillTx/>
                <a:latin typeface="+mn-lt"/>
                <a:ea typeface="+mn-ea"/>
                <a:cs typeface="ＭＳ Ｐゴシック" charset="-128"/>
              </a:rPr>
              <a:t>, maximizing the chance of </a:t>
            </a:r>
            <a:r>
              <a:rPr kumimoji="0" lang="en-US" altLang="ja-JP" sz="3200" b="0" i="0" u="sng" strike="noStrike" kern="0" cap="none" spc="0" normalizeH="0" baseline="0" noProof="0" dirty="0">
                <a:ln>
                  <a:noFill/>
                </a:ln>
                <a:effectLst/>
                <a:uLnTx/>
                <a:uFillTx/>
                <a:latin typeface="+mn-lt"/>
                <a:ea typeface="+mn-ea"/>
                <a:cs typeface="ＭＳ Ｐゴシック" charset="-128"/>
              </a:rPr>
              <a:t>seizure freedom</a:t>
            </a:r>
            <a:r>
              <a:rPr kumimoji="0" lang="en-US" altLang="ja-JP" sz="3200" b="0" i="0" u="none" strike="noStrike" kern="0" cap="none" spc="0" normalizeH="0" baseline="0" noProof="0" dirty="0">
                <a:ln>
                  <a:noFill/>
                </a:ln>
                <a:effectLst/>
                <a:uLnTx/>
                <a:uFillTx/>
                <a:latin typeface="+mn-lt"/>
                <a:ea typeface="+mn-ea"/>
                <a:cs typeface="ＭＳ Ｐゴシック" charset="-128"/>
              </a:rPr>
              <a:t>, while minimizing risk to the patient.</a:t>
            </a:r>
          </a:p>
          <a:p>
            <a:pPr marL="342866" indent="-342866" defTabSz="914309" eaLnBrk="0" fontAlgn="base" hangingPunct="0">
              <a:spcBef>
                <a:spcPct val="20000"/>
              </a:spcBef>
              <a:spcAft>
                <a:spcPct val="0"/>
              </a:spcAft>
              <a:buFontTx/>
              <a:buChar char="•"/>
              <a:defRPr/>
            </a:pPr>
            <a:r>
              <a:rPr lang="en-US" sz="3200" kern="0" dirty="0">
                <a:cs typeface="ＭＳ Ｐゴシック" charset="-128"/>
              </a:rPr>
              <a:t>How do we improve epilepsy surgery </a:t>
            </a:r>
            <a:r>
              <a:rPr lang="en-US" sz="3200" u="sng" kern="0" dirty="0">
                <a:cs typeface="ＭＳ Ｐゴシック" charset="-128"/>
              </a:rPr>
              <a:t>for patients</a:t>
            </a:r>
            <a:r>
              <a:rPr lang="en-US" sz="3200" kern="0" dirty="0">
                <a:cs typeface="ＭＳ Ｐゴシック" charset="-128"/>
              </a:rPr>
              <a:t>?</a:t>
            </a:r>
          </a:p>
          <a:p>
            <a:pPr marL="800020" lvl="1" indent="-342866" defTabSz="914309" eaLnBrk="0" fontAlgn="base" hangingPunct="0">
              <a:spcBef>
                <a:spcPct val="20000"/>
              </a:spcBef>
              <a:spcAft>
                <a:spcPct val="0"/>
              </a:spcAft>
              <a:buFontTx/>
              <a:buChar char="•"/>
              <a:defRPr/>
            </a:pPr>
            <a:r>
              <a:rPr lang="en-US" sz="3200" kern="0" dirty="0">
                <a:cs typeface="ＭＳ Ｐゴシック" charset="-128"/>
              </a:rPr>
              <a:t>TLE: Make it less invasive and safer</a:t>
            </a:r>
          </a:p>
          <a:p>
            <a:pPr marL="800020" lvl="1" indent="-342866" defTabSz="914309" eaLnBrk="0" fontAlgn="base" hangingPunct="0">
              <a:spcBef>
                <a:spcPct val="20000"/>
              </a:spcBef>
              <a:spcAft>
                <a:spcPct val="0"/>
              </a:spcAft>
              <a:buFontTx/>
              <a:buChar char="•"/>
              <a:defRPr/>
            </a:pPr>
            <a:r>
              <a:rPr lang="en-US" sz="3200" kern="0" dirty="0">
                <a:cs typeface="ＭＳ Ｐゴシック" charset="-128"/>
              </a:rPr>
              <a:t>ETLE: Make it less invasive, safer, and more effective.</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altLang="ja-JP" sz="3200" b="0" i="0" u="none" strike="noStrike" kern="0" cap="none" spc="0" normalizeH="0" baseline="0" noProof="0" dirty="0">
              <a:ln>
                <a:noFill/>
              </a:ln>
              <a:effectLst/>
              <a:uLnTx/>
              <a:uFillTx/>
              <a:latin typeface="+mn-lt"/>
              <a:ea typeface="+mn-ea"/>
              <a:cs typeface="ＭＳ Ｐゴシック" charset="-128"/>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altLang="ja-JP" sz="3200" b="0" i="0" u="none" strike="noStrike" kern="0" cap="none" spc="0" normalizeH="0" baseline="0" noProof="0" dirty="0">
              <a:ln>
                <a:noFill/>
              </a:ln>
              <a:effectLst/>
              <a:uLnTx/>
              <a:uFillTx/>
              <a:latin typeface="+mn-lt"/>
              <a:ea typeface="+mn-ea"/>
              <a:cs typeface="ＭＳ Ｐゴシック" charset="-128"/>
            </a:endParaRPr>
          </a:p>
        </p:txBody>
      </p:sp>
      <p:pic>
        <p:nvPicPr>
          <p:cNvPr id="4" name="Picture 4" descr="j0162997"/>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a:xfrm>
            <a:off x="222250" y="143448"/>
            <a:ext cx="2222500" cy="1837752"/>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92760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317" y="267017"/>
            <a:ext cx="8229600" cy="1143000"/>
          </a:xfrm>
        </p:spPr>
        <p:txBody>
          <a:bodyPr/>
          <a:lstStyle/>
          <a:p>
            <a:r>
              <a:rPr lang="en-US" dirty="0"/>
              <a:t>Indications for surgical resection</a:t>
            </a:r>
          </a:p>
        </p:txBody>
      </p:sp>
      <p:sp>
        <p:nvSpPr>
          <p:cNvPr id="3" name="Content Placeholder 2"/>
          <p:cNvSpPr>
            <a:spLocks noGrp="1"/>
          </p:cNvSpPr>
          <p:nvPr>
            <p:ph idx="1"/>
          </p:nvPr>
        </p:nvSpPr>
        <p:spPr>
          <a:xfrm>
            <a:off x="229317" y="1600200"/>
            <a:ext cx="8914683" cy="4525963"/>
          </a:xfrm>
        </p:spPr>
        <p:txBody>
          <a:bodyPr>
            <a:normAutofit fontScale="85000" lnSpcReduction="20000"/>
          </a:bodyPr>
          <a:lstStyle/>
          <a:p>
            <a:r>
              <a:rPr lang="en-US" dirty="0" err="1"/>
              <a:t>Lesional</a:t>
            </a:r>
            <a:r>
              <a:rPr lang="en-US" dirty="0"/>
              <a:t> epilepsy: LEAT, FCD, CM, MTS MTLE</a:t>
            </a:r>
          </a:p>
          <a:p>
            <a:r>
              <a:rPr lang="en-US" dirty="0"/>
              <a:t>Temporal lobe epilepsy</a:t>
            </a:r>
          </a:p>
          <a:p>
            <a:pPr lvl="1"/>
            <a:r>
              <a:rPr lang="en-US" dirty="0"/>
              <a:t>MTS MTLE, if laser not available or patient wants best </a:t>
            </a:r>
            <a:r>
              <a:rPr lang="en-US" dirty="0" err="1"/>
              <a:t>sz</a:t>
            </a:r>
            <a:r>
              <a:rPr lang="en-US" dirty="0"/>
              <a:t> outcome</a:t>
            </a:r>
          </a:p>
          <a:p>
            <a:pPr lvl="1"/>
            <a:r>
              <a:rPr lang="en-US" dirty="0"/>
              <a:t>Non-MTS TLE, particularly if SEEG/subdural not localizing to mesial or not done</a:t>
            </a:r>
          </a:p>
          <a:p>
            <a:r>
              <a:rPr lang="en-US" dirty="0" err="1"/>
              <a:t>Extratemporal</a:t>
            </a:r>
            <a:r>
              <a:rPr lang="en-US" dirty="0"/>
              <a:t> epilepsy</a:t>
            </a:r>
          </a:p>
          <a:p>
            <a:pPr lvl="1"/>
            <a:r>
              <a:rPr lang="en-US" dirty="0"/>
              <a:t>Non-</a:t>
            </a:r>
            <a:r>
              <a:rPr lang="en-US" dirty="0" err="1"/>
              <a:t>lesional</a:t>
            </a:r>
            <a:r>
              <a:rPr lang="en-US" dirty="0"/>
              <a:t> onset, even if SEEG localized, unless very focal on invasive monitoring.</a:t>
            </a:r>
          </a:p>
          <a:p>
            <a:r>
              <a:rPr lang="en-US" dirty="0"/>
              <a:t>Hemispheric epilepsy or need for large topectomy or lobectomy</a:t>
            </a:r>
          </a:p>
          <a:p>
            <a:r>
              <a:rPr lang="en-US" dirty="0"/>
              <a:t>Indications are changing; ablation will only increase.</a:t>
            </a:r>
          </a:p>
          <a:p>
            <a:pPr marL="457131" lvl="1" indent="0">
              <a:buNone/>
            </a:pPr>
            <a:endParaRPr lang="en-US" dirty="0"/>
          </a:p>
        </p:txBody>
      </p:sp>
    </p:spTree>
    <p:extLst>
      <p:ext uri="{BB962C8B-B14F-4D97-AF65-F5344CB8AC3E}">
        <p14:creationId xmlns:p14="http://schemas.microsoft.com/office/powerpoint/2010/main" val="15506695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3560"/>
          <p:cNvSpPr txBox="1">
            <a:spLocks noChangeArrowheads="1"/>
          </p:cNvSpPr>
          <p:nvPr/>
        </p:nvSpPr>
        <p:spPr bwMode="auto">
          <a:xfrm>
            <a:off x="1117190" y="273573"/>
            <a:ext cx="7566476" cy="584767"/>
          </a:xfrm>
          <a:prstGeom prst="rect">
            <a:avLst/>
          </a:prstGeom>
          <a:noFill/>
          <a:ln w="9525">
            <a:noFill/>
            <a:miter lim="800000"/>
            <a:headEnd/>
            <a:tailEnd/>
          </a:ln>
        </p:spPr>
        <p:txBody>
          <a:bodyPr wrap="none" lIns="91431" tIns="45716" rIns="91431" bIns="45716">
            <a:prstTxWarp prst="textNoShape">
              <a:avLst/>
            </a:prstTxWarp>
            <a:spAutoFit/>
          </a:bodyPr>
          <a:lstStyle/>
          <a:p>
            <a:r>
              <a:rPr lang="en-US" sz="3200" dirty="0"/>
              <a:t>Selective </a:t>
            </a:r>
            <a:r>
              <a:rPr lang="en-US" sz="3200" dirty="0" err="1"/>
              <a:t>Amygdalohippocampectomy</a:t>
            </a:r>
            <a:r>
              <a:rPr lang="en-US" sz="3200" dirty="0"/>
              <a:t> (SAH)</a:t>
            </a:r>
          </a:p>
        </p:txBody>
      </p:sp>
      <p:grpSp>
        <p:nvGrpSpPr>
          <p:cNvPr id="3" name="Group 2"/>
          <p:cNvGrpSpPr/>
          <p:nvPr/>
        </p:nvGrpSpPr>
        <p:grpSpPr>
          <a:xfrm>
            <a:off x="1230876" y="1229444"/>
            <a:ext cx="6400800" cy="4857750"/>
            <a:chOff x="1969402" y="1209041"/>
            <a:chExt cx="10241280" cy="5829300"/>
          </a:xfrm>
        </p:grpSpPr>
        <p:pic>
          <p:nvPicPr>
            <p:cNvPr id="18" name="Picture 2" descr="coronal brain"/>
            <p:cNvPicPr>
              <a:picLocks noChangeAspect="1" noChangeArrowheads="1"/>
            </p:cNvPicPr>
            <p:nvPr/>
          </p:nvPicPr>
          <p:blipFill>
            <a:blip r:embed="rId2" cstate="print"/>
            <a:srcRect/>
            <a:stretch>
              <a:fillRect/>
            </a:stretch>
          </p:blipFill>
          <p:spPr bwMode="auto">
            <a:xfrm>
              <a:off x="1969402" y="1209041"/>
              <a:ext cx="10241280" cy="5829300"/>
            </a:xfrm>
            <a:prstGeom prst="rect">
              <a:avLst/>
            </a:prstGeom>
            <a:noFill/>
            <a:ln w="25400">
              <a:solidFill>
                <a:srgbClr val="000000"/>
              </a:solidFill>
              <a:miter lim="800000"/>
              <a:headEnd/>
              <a:tailEnd/>
            </a:ln>
          </p:spPr>
        </p:pic>
        <p:grpSp>
          <p:nvGrpSpPr>
            <p:cNvPr id="19" name="Group 23554"/>
            <p:cNvGrpSpPr>
              <a:grpSpLocks/>
            </p:cNvGrpSpPr>
            <p:nvPr/>
          </p:nvGrpSpPr>
          <p:grpSpPr bwMode="auto">
            <a:xfrm>
              <a:off x="2560319" y="3108962"/>
              <a:ext cx="2276836" cy="1828801"/>
              <a:chOff x="1600200" y="2590800"/>
              <a:chExt cx="1422998" cy="1524001"/>
            </a:xfrm>
          </p:grpSpPr>
          <p:cxnSp>
            <p:nvCxnSpPr>
              <p:cNvPr id="20" name="Curved Connector 19"/>
              <p:cNvCxnSpPr/>
              <p:nvPr/>
            </p:nvCxnSpPr>
            <p:spPr bwMode="auto">
              <a:xfrm>
                <a:off x="1752597" y="2971800"/>
                <a:ext cx="990582" cy="304800"/>
              </a:xfrm>
              <a:prstGeom prst="curvedConnector3">
                <a:avLst/>
              </a:prstGeom>
              <a:solidFill>
                <a:schemeClr val="accent1"/>
              </a:solidFill>
              <a:ln w="25400" cap="flat" cmpd="sng" algn="ctr">
                <a:solidFill>
                  <a:schemeClr val="tx1"/>
                </a:solidFill>
                <a:prstDash val="solid"/>
                <a:round/>
                <a:headEnd type="none" w="sm" len="sm"/>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1" name="Curved Connector 20"/>
              <p:cNvCxnSpPr/>
              <p:nvPr/>
            </p:nvCxnSpPr>
            <p:spPr bwMode="auto">
              <a:xfrm rot="16200000" flipH="1">
                <a:off x="2362179" y="3657601"/>
                <a:ext cx="838200" cy="76199"/>
              </a:xfrm>
              <a:prstGeom prst="curvedConnector3">
                <a:avLst/>
              </a:prstGeom>
              <a:solidFill>
                <a:schemeClr val="accent1"/>
              </a:solidFill>
              <a:ln w="25400" cap="flat" cmpd="sng" algn="ctr">
                <a:solidFill>
                  <a:schemeClr val="tx1"/>
                </a:solidFill>
                <a:prstDash val="solid"/>
                <a:round/>
                <a:headEnd type="none" w="sm" len="sm"/>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2" name="TextBox 21"/>
              <p:cNvSpPr txBox="1"/>
              <p:nvPr/>
            </p:nvSpPr>
            <p:spPr>
              <a:xfrm>
                <a:off x="1600200" y="2590800"/>
                <a:ext cx="1422998" cy="369332"/>
              </a:xfrm>
              <a:prstGeom prst="rect">
                <a:avLst/>
              </a:prstGeom>
              <a:noFill/>
            </p:spPr>
            <p:txBody>
              <a:bodyPr wrap="none">
                <a:spAutoFit/>
              </a:bodyPr>
              <a:lstStyle/>
              <a:p>
                <a:pPr>
                  <a:defRPr/>
                </a:pPr>
                <a:r>
                  <a:rPr lang="en-US" dirty="0">
                    <a:ln>
                      <a:solidFill>
                        <a:schemeClr val="accent5">
                          <a:lumMod val="10000"/>
                        </a:schemeClr>
                      </a:solidFill>
                    </a:ln>
                    <a:solidFill>
                      <a:srgbClr val="FF0000"/>
                    </a:solidFill>
                    <a:ea typeface="ＭＳ Ｐゴシック" charset="0"/>
                    <a:cs typeface="ＭＳ Ｐゴシック" charset="0"/>
                  </a:rPr>
                  <a:t>Trans-</a:t>
                </a:r>
                <a:r>
                  <a:rPr lang="en-US" dirty="0" err="1">
                    <a:ln>
                      <a:solidFill>
                        <a:schemeClr val="accent5">
                          <a:lumMod val="10000"/>
                        </a:schemeClr>
                      </a:solidFill>
                    </a:ln>
                    <a:solidFill>
                      <a:srgbClr val="FF0000"/>
                    </a:solidFill>
                    <a:ea typeface="ＭＳ Ｐゴシック" charset="0"/>
                    <a:cs typeface="ＭＳ Ｐゴシック" charset="0"/>
                  </a:rPr>
                  <a:t>Sylvian</a:t>
                </a:r>
                <a:endParaRPr lang="en-US" dirty="0">
                  <a:ln>
                    <a:solidFill>
                      <a:schemeClr val="accent5">
                        <a:lumMod val="10000"/>
                      </a:schemeClr>
                    </a:solidFill>
                  </a:ln>
                  <a:solidFill>
                    <a:srgbClr val="FF0000"/>
                  </a:solidFill>
                  <a:ea typeface="ＭＳ Ｐゴシック" charset="0"/>
                  <a:cs typeface="ＭＳ Ｐゴシック" charset="0"/>
                </a:endParaRPr>
              </a:p>
            </p:txBody>
          </p:sp>
        </p:grpSp>
        <p:cxnSp>
          <p:nvCxnSpPr>
            <p:cNvPr id="25" name="Curved Connector 24"/>
            <p:cNvCxnSpPr/>
            <p:nvPr/>
          </p:nvCxnSpPr>
          <p:spPr bwMode="auto">
            <a:xfrm>
              <a:off x="2255521" y="4884419"/>
              <a:ext cx="2194562" cy="15240"/>
            </a:xfrm>
            <a:prstGeom prst="curvedConnector3">
              <a:avLst/>
            </a:prstGeom>
            <a:solidFill>
              <a:schemeClr val="accent1"/>
            </a:solidFill>
            <a:ln w="25400" cap="flat" cmpd="sng" algn="ctr">
              <a:solidFill>
                <a:schemeClr val="tx1"/>
              </a:solidFill>
              <a:prstDash val="solid"/>
              <a:round/>
              <a:headEnd type="none" w="sm" len="sm"/>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7" name="TextBox 26"/>
            <p:cNvSpPr txBox="1"/>
            <p:nvPr/>
          </p:nvSpPr>
          <p:spPr bwMode="auto">
            <a:xfrm>
              <a:off x="2506333" y="4100035"/>
              <a:ext cx="2073760" cy="443194"/>
            </a:xfrm>
            <a:prstGeom prst="rect">
              <a:avLst/>
            </a:prstGeom>
            <a:noFill/>
          </p:spPr>
          <p:txBody>
            <a:bodyPr wrap="none" lIns="91435" tIns="45718" rIns="91435" bIns="45718">
              <a:spAutoFit/>
            </a:bodyPr>
            <a:lstStyle/>
            <a:p>
              <a:pPr>
                <a:defRPr/>
              </a:pPr>
              <a:r>
                <a:rPr lang="en-US" dirty="0">
                  <a:ln>
                    <a:solidFill>
                      <a:schemeClr val="accent5">
                        <a:lumMod val="10000"/>
                      </a:schemeClr>
                    </a:solidFill>
                  </a:ln>
                  <a:solidFill>
                    <a:srgbClr val="FF0000"/>
                  </a:solidFill>
                  <a:ea typeface="ＭＳ Ｐゴシック" charset="0"/>
                  <a:cs typeface="ＭＳ Ｐゴシック" charset="0"/>
                </a:rPr>
                <a:t>Trans-</a:t>
              </a:r>
              <a:r>
                <a:rPr lang="en-US" dirty="0" err="1">
                  <a:ln>
                    <a:solidFill>
                      <a:schemeClr val="accent5">
                        <a:lumMod val="10000"/>
                      </a:schemeClr>
                    </a:solidFill>
                  </a:ln>
                  <a:solidFill>
                    <a:srgbClr val="FF0000"/>
                  </a:solidFill>
                  <a:ea typeface="ＭＳ Ｐゴシック" charset="0"/>
                  <a:cs typeface="ＭＳ Ｐゴシック" charset="0"/>
                </a:rPr>
                <a:t>sulcal</a:t>
              </a:r>
              <a:endParaRPr lang="en-US" dirty="0">
                <a:ln>
                  <a:solidFill>
                    <a:schemeClr val="accent5">
                      <a:lumMod val="10000"/>
                    </a:schemeClr>
                  </a:solidFill>
                </a:ln>
                <a:solidFill>
                  <a:srgbClr val="FF0000"/>
                </a:solidFill>
                <a:ea typeface="ＭＳ Ｐゴシック" charset="0"/>
                <a:cs typeface="ＭＳ Ｐゴシック" charset="0"/>
              </a:endParaRPr>
            </a:p>
          </p:txBody>
        </p:sp>
        <p:cxnSp>
          <p:nvCxnSpPr>
            <p:cNvPr id="29" name="Curved Connector 28"/>
            <p:cNvCxnSpPr/>
            <p:nvPr/>
          </p:nvCxnSpPr>
          <p:spPr bwMode="auto">
            <a:xfrm flipV="1">
              <a:off x="2804160" y="5577840"/>
              <a:ext cx="1341120" cy="91441"/>
            </a:xfrm>
            <a:prstGeom prst="curvedConnector3">
              <a:avLst/>
            </a:prstGeom>
            <a:solidFill>
              <a:schemeClr val="accent1"/>
            </a:solidFill>
            <a:ln w="25400" cap="flat" cmpd="sng" algn="ctr">
              <a:solidFill>
                <a:schemeClr val="tx1"/>
              </a:solidFill>
              <a:prstDash val="solid"/>
              <a:round/>
              <a:headEnd type="none" w="sm" len="sm"/>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0" name="Curved Connector 29"/>
            <p:cNvCxnSpPr/>
            <p:nvPr/>
          </p:nvCxnSpPr>
          <p:spPr bwMode="auto">
            <a:xfrm rot="5400000" flipH="1" flipV="1">
              <a:off x="3931921" y="5029199"/>
              <a:ext cx="548639" cy="365760"/>
            </a:xfrm>
            <a:prstGeom prst="curvedConnector3">
              <a:avLst/>
            </a:prstGeom>
            <a:solidFill>
              <a:schemeClr val="accent1"/>
            </a:solidFill>
            <a:ln w="25400" cap="flat" cmpd="sng" algn="ctr">
              <a:solidFill>
                <a:schemeClr val="tx1"/>
              </a:solidFill>
              <a:prstDash val="solid"/>
              <a:round/>
              <a:headEnd type="none" w="sm" len="sm"/>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1" name="Curved Connector 30"/>
            <p:cNvCxnSpPr/>
            <p:nvPr/>
          </p:nvCxnSpPr>
          <p:spPr bwMode="auto">
            <a:xfrm flipV="1">
              <a:off x="4145280" y="5486400"/>
              <a:ext cx="731520" cy="91441"/>
            </a:xfrm>
            <a:prstGeom prst="curvedConnector3">
              <a:avLst/>
            </a:prstGeom>
            <a:solidFill>
              <a:schemeClr val="accent1"/>
            </a:solidFill>
            <a:ln w="25400" cap="flat" cmpd="sng" algn="ctr">
              <a:solidFill>
                <a:schemeClr val="tx1"/>
              </a:solidFill>
              <a:prstDash val="solid"/>
              <a:round/>
              <a:headEnd type="none" w="sm" len="sm"/>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2" name="Curved Connector 31"/>
            <p:cNvCxnSpPr/>
            <p:nvPr/>
          </p:nvCxnSpPr>
          <p:spPr bwMode="auto">
            <a:xfrm rot="16200000" flipV="1">
              <a:off x="4526282" y="5044438"/>
              <a:ext cx="457200" cy="243840"/>
            </a:xfrm>
            <a:prstGeom prst="curvedConnector3">
              <a:avLst/>
            </a:prstGeom>
            <a:solidFill>
              <a:schemeClr val="accent1"/>
            </a:solidFill>
            <a:ln w="25400" cap="flat" cmpd="sng" algn="ctr">
              <a:solidFill>
                <a:schemeClr val="tx1"/>
              </a:solidFill>
              <a:prstDash val="solid"/>
              <a:round/>
              <a:headEnd type="none" w="sm" len="sm"/>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3" name="TextBox 23558"/>
            <p:cNvSpPr txBox="1">
              <a:spLocks noChangeArrowheads="1"/>
            </p:cNvSpPr>
            <p:nvPr/>
          </p:nvSpPr>
          <p:spPr bwMode="auto">
            <a:xfrm>
              <a:off x="2514447" y="4933410"/>
              <a:ext cx="2234982" cy="443194"/>
            </a:xfrm>
            <a:prstGeom prst="rect">
              <a:avLst/>
            </a:prstGeom>
            <a:noFill/>
            <a:ln w="9525">
              <a:noFill/>
              <a:miter lim="800000"/>
              <a:headEnd/>
              <a:tailEnd/>
            </a:ln>
          </p:spPr>
          <p:txBody>
            <a:bodyPr wrap="none" lIns="91435" tIns="45718" rIns="91435" bIns="45718">
              <a:prstTxWarp prst="textNoShape">
                <a:avLst/>
              </a:prstTxWarp>
              <a:spAutoFit/>
            </a:bodyPr>
            <a:lstStyle/>
            <a:p>
              <a:pPr>
                <a:defRPr/>
              </a:pPr>
              <a:r>
                <a:rPr lang="en-US" dirty="0" err="1">
                  <a:ln>
                    <a:solidFill>
                      <a:schemeClr val="accent5">
                        <a:lumMod val="10000"/>
                      </a:schemeClr>
                    </a:solidFill>
                  </a:ln>
                  <a:solidFill>
                    <a:srgbClr val="FF0000"/>
                  </a:solidFill>
                  <a:ea typeface="ＭＳ Ｐゴシック" charset="0"/>
                  <a:cs typeface="ＭＳ Ｐゴシック" charset="0"/>
                </a:rPr>
                <a:t>Subtemporal</a:t>
              </a:r>
              <a:endParaRPr lang="en-US" dirty="0">
                <a:ln>
                  <a:solidFill>
                    <a:schemeClr val="accent5">
                      <a:lumMod val="10000"/>
                    </a:schemeClr>
                  </a:solidFill>
                </a:ln>
                <a:solidFill>
                  <a:srgbClr val="FF0000"/>
                </a:solidFill>
                <a:ea typeface="ＭＳ Ｐゴシック" charset="0"/>
                <a:cs typeface="ＭＳ Ｐゴシック" charset="0"/>
              </a:endParaRPr>
            </a:p>
          </p:txBody>
        </p:sp>
      </p:grpSp>
    </p:spTree>
    <p:extLst>
      <p:ext uri="{BB962C8B-B14F-4D97-AF65-F5344CB8AC3E}">
        <p14:creationId xmlns:p14="http://schemas.microsoft.com/office/powerpoint/2010/main" val="28085554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579263" y="329625"/>
            <a:ext cx="8274803" cy="584767"/>
          </a:xfrm>
          <a:prstGeom prst="rect">
            <a:avLst/>
          </a:prstGeom>
          <a:noFill/>
          <a:ln w="9525">
            <a:noFill/>
            <a:miter lim="800000"/>
            <a:headEnd/>
            <a:tailEnd/>
          </a:ln>
        </p:spPr>
        <p:txBody>
          <a:bodyPr wrap="none" lIns="91431" tIns="45716" rIns="91431" bIns="45716">
            <a:prstTxWarp prst="textNoShape">
              <a:avLst/>
            </a:prstTxWarp>
            <a:spAutoFit/>
          </a:bodyPr>
          <a:lstStyle/>
          <a:p>
            <a:r>
              <a:rPr lang="en-US" sz="3200" dirty="0"/>
              <a:t>“</a:t>
            </a:r>
            <a:r>
              <a:rPr lang="en-US" sz="3200" dirty="0" err="1"/>
              <a:t>Superselective</a:t>
            </a:r>
            <a:r>
              <a:rPr lang="en-US" sz="3200" dirty="0"/>
              <a:t>” AH: Gamma Knife Radiosurgery</a:t>
            </a:r>
          </a:p>
        </p:txBody>
      </p:sp>
      <p:pic>
        <p:nvPicPr>
          <p:cNvPr id="3"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1" y="1066800"/>
            <a:ext cx="8043375" cy="5105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7781541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6"/>
          <p:cNvPicPr>
            <a:picLocks noChangeAspect="1" noChangeArrowheads="1"/>
          </p:cNvPicPr>
          <p:nvPr/>
        </p:nvPicPr>
        <p:blipFill rotWithShape="1">
          <a:blip r:embed="rId2" cstate="print"/>
          <a:srcRect l="25400" t="3020" r="25789"/>
          <a:stretch/>
        </p:blipFill>
        <p:spPr bwMode="auto">
          <a:xfrm>
            <a:off x="119227" y="3033053"/>
            <a:ext cx="2768646" cy="4057780"/>
          </a:xfrm>
          <a:prstGeom prst="rect">
            <a:avLst/>
          </a:prstGeom>
          <a:noFill/>
          <a:ln w="9525">
            <a:noFill/>
            <a:miter lim="800000"/>
            <a:headEnd/>
            <a:tailEnd/>
          </a:ln>
        </p:spPr>
      </p:pic>
      <p:sp>
        <p:nvSpPr>
          <p:cNvPr id="2" name="Title 1"/>
          <p:cNvSpPr>
            <a:spLocks noGrp="1"/>
          </p:cNvSpPr>
          <p:nvPr>
            <p:ph type="title"/>
          </p:nvPr>
        </p:nvSpPr>
        <p:spPr>
          <a:xfrm>
            <a:off x="457200" y="-162930"/>
            <a:ext cx="8229600" cy="1143000"/>
          </a:xfrm>
        </p:spPr>
        <p:txBody>
          <a:bodyPr/>
          <a:lstStyle/>
          <a:p>
            <a:r>
              <a:rPr lang="en-US" dirty="0"/>
              <a:t>“</a:t>
            </a:r>
            <a:r>
              <a:rPr lang="en-US" dirty="0" err="1"/>
              <a:t>Superselective</a:t>
            </a:r>
            <a:r>
              <a:rPr lang="en-US" dirty="0"/>
              <a:t>” AH: LITT</a:t>
            </a:r>
          </a:p>
        </p:txBody>
      </p:sp>
      <p:sp>
        <p:nvSpPr>
          <p:cNvPr id="4" name="Content Placeholder 2"/>
          <p:cNvSpPr txBox="1">
            <a:spLocks/>
          </p:cNvSpPr>
          <p:nvPr/>
        </p:nvSpPr>
        <p:spPr>
          <a:xfrm>
            <a:off x="274621" y="765495"/>
            <a:ext cx="8599050" cy="2267558"/>
          </a:xfrm>
          <a:prstGeom prst="rect">
            <a:avLst/>
          </a:prstGeom>
          <a:ln>
            <a:solidFill>
              <a:schemeClr val="accent2"/>
            </a:solidFill>
          </a:ln>
        </p:spPr>
        <p:txBody>
          <a:bodyPr vert="horz" lIns="91435" tIns="45718" rIns="91435" bIns="45718"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sz="2400" dirty="0">
                <a:latin typeface="+mj-lt"/>
                <a:cs typeface="Calibri"/>
              </a:rPr>
              <a:t>Stereotactic implantation of an optical fiber for delivery of laser energy</a:t>
            </a:r>
          </a:p>
          <a:p>
            <a:pPr>
              <a:defRPr/>
            </a:pPr>
            <a:r>
              <a:rPr lang="en-US" sz="2400" dirty="0">
                <a:latin typeface="+mj-lt"/>
                <a:cs typeface="Calibri"/>
              </a:rPr>
              <a:t>Laser fiber enclosed in a cooling catheter</a:t>
            </a:r>
          </a:p>
          <a:p>
            <a:pPr>
              <a:defRPr/>
            </a:pPr>
            <a:r>
              <a:rPr lang="en-US" sz="2400" dirty="0">
                <a:latin typeface="+mj-lt"/>
                <a:cs typeface="Calibri"/>
              </a:rPr>
              <a:t>Thermal destruction of tissue</a:t>
            </a:r>
          </a:p>
          <a:p>
            <a:pPr>
              <a:defRPr/>
            </a:pPr>
            <a:r>
              <a:rPr lang="en-US" sz="2400" dirty="0">
                <a:latin typeface="+mj-lt"/>
                <a:cs typeface="Calibri"/>
              </a:rPr>
              <a:t>MRI-thermometry and irreversible damage zone prediction </a:t>
            </a:r>
          </a:p>
        </p:txBody>
      </p:sp>
      <p:grpSp>
        <p:nvGrpSpPr>
          <p:cNvPr id="3" name="Group 2"/>
          <p:cNvGrpSpPr/>
          <p:nvPr/>
        </p:nvGrpSpPr>
        <p:grpSpPr>
          <a:xfrm>
            <a:off x="3077205" y="3269673"/>
            <a:ext cx="5609596" cy="2760063"/>
            <a:chOff x="16957320" y="5438462"/>
            <a:chExt cx="8975353" cy="3312075"/>
          </a:xfrm>
        </p:grpSpPr>
        <p:grpSp>
          <p:nvGrpSpPr>
            <p:cNvPr id="30" name="Group 65"/>
            <p:cNvGrpSpPr>
              <a:grpSpLocks/>
            </p:cNvGrpSpPr>
            <p:nvPr/>
          </p:nvGrpSpPr>
          <p:grpSpPr bwMode="auto">
            <a:xfrm>
              <a:off x="16957320" y="5438462"/>
              <a:ext cx="4025723" cy="3312075"/>
              <a:chOff x="20133651" y="11925305"/>
              <a:chExt cx="7453822" cy="4402133"/>
            </a:xfrm>
          </p:grpSpPr>
          <p:pic>
            <p:nvPicPr>
              <p:cNvPr id="31" name="Picture 66"/>
              <p:cNvPicPr>
                <a:picLocks noChangeAspect="1"/>
              </p:cNvPicPr>
              <p:nvPr/>
            </p:nvPicPr>
            <p:blipFill>
              <a:blip r:embed="rId3">
                <a:extLst>
                  <a:ext uri="{28A0092B-C50C-407E-A947-70E740481C1C}">
                    <a14:useLocalDpi xmlns:a14="http://schemas.microsoft.com/office/drawing/2010/main" val="0"/>
                  </a:ext>
                </a:extLst>
              </a:blip>
              <a:srcRect b="7216"/>
              <a:stretch>
                <a:fillRect/>
              </a:stretch>
            </p:blipFill>
            <p:spPr bwMode="auto">
              <a:xfrm>
                <a:off x="20133651" y="11925305"/>
                <a:ext cx="7453822" cy="4402133"/>
              </a:xfrm>
              <a:prstGeom prst="rect">
                <a:avLst/>
              </a:prstGeom>
              <a:noFill/>
              <a:ln w="9525">
                <a:solidFill>
                  <a:srgbClr val="FFFF00"/>
                </a:solidFill>
                <a:miter lim="800000"/>
                <a:headEnd/>
                <a:tailEnd/>
              </a:ln>
              <a:extLst>
                <a:ext uri="{909E8E84-426E-40dd-AFC4-6F175D3DCCD1}">
                  <a14:hiddenFill xmlns="" xmlns:a14="http://schemas.microsoft.com/office/drawing/2010/main">
                    <a:solidFill>
                      <a:srgbClr val="FFFFFF"/>
                    </a:solidFill>
                  </a14:hiddenFill>
                </a:ext>
              </a:extLst>
            </p:spPr>
          </p:pic>
          <p:pic>
            <p:nvPicPr>
              <p:cNvPr id="32" name="Picture 6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734771" y="12089507"/>
                <a:ext cx="2133608" cy="2437109"/>
              </a:xfrm>
              <a:prstGeom prst="rect">
                <a:avLst/>
              </a:prstGeom>
              <a:noFill/>
              <a:ln w="9525">
                <a:solidFill>
                  <a:srgbClr val="FFFF00"/>
                </a:solidFill>
                <a:miter lim="800000"/>
                <a:headEnd/>
                <a:tailEnd/>
              </a:ln>
              <a:extLst>
                <a:ext uri="{909E8E84-426E-40dd-AFC4-6F175D3DCCD1}">
                  <a14:hiddenFill xmlns="" xmlns:a14="http://schemas.microsoft.com/office/drawing/2010/main">
                    <a:solidFill>
                      <a:srgbClr val="FFFFFF"/>
                    </a:solidFill>
                  </a14:hiddenFill>
                </a:ext>
              </a:extLst>
            </p:spPr>
          </p:pic>
        </p:grpSp>
        <p:grpSp>
          <p:nvGrpSpPr>
            <p:cNvPr id="33" name="Group 32"/>
            <p:cNvGrpSpPr/>
            <p:nvPr/>
          </p:nvGrpSpPr>
          <p:grpSpPr>
            <a:xfrm>
              <a:off x="20965577" y="5507107"/>
              <a:ext cx="4967096" cy="3218116"/>
              <a:chOff x="4273342" y="4221627"/>
              <a:chExt cx="4480182" cy="2174950"/>
            </a:xfrm>
          </p:grpSpPr>
          <p:pic>
            <p:nvPicPr>
              <p:cNvPr id="34" name="Content Placeholder 9" descr="diffuse probe 10 small.jpg"/>
              <p:cNvPicPr>
                <a:picLocks noChangeAspect="1"/>
              </p:cNvPicPr>
              <p:nvPr/>
            </p:nvPicPr>
            <p:blipFill>
              <a:blip r:embed="rId5" cstate="print">
                <a:extLst>
                  <a:ext uri="{28A0092B-C50C-407E-A947-70E740481C1C}">
                    <a14:useLocalDpi xmlns:a14="http://schemas.microsoft.com/office/drawing/2010/main" val="0"/>
                  </a:ext>
                </a:extLst>
              </a:blip>
              <a:srcRect l="19886" r="19886"/>
              <a:stretch>
                <a:fillRect/>
              </a:stretch>
            </p:blipFill>
            <p:spPr>
              <a:xfrm>
                <a:off x="4273342" y="4221627"/>
                <a:ext cx="2374712" cy="2163123"/>
              </a:xfrm>
              <a:prstGeom prst="rect">
                <a:avLst/>
              </a:prstGeom>
            </p:spPr>
          </p:pic>
          <p:pic>
            <p:nvPicPr>
              <p:cNvPr id="35" name="Content Placeholder 6"/>
              <p:cNvPicPr>
                <a:picLocks noChangeAspect="1"/>
              </p:cNvPicPr>
              <p:nvPr/>
            </p:nvPicPr>
            <p:blipFill>
              <a:blip r:embed="rId6"/>
              <a:srcRect l="16611" r="16611"/>
              <a:stretch>
                <a:fillRect/>
              </a:stretch>
            </p:blipFill>
            <p:spPr>
              <a:xfrm>
                <a:off x="6414024" y="4233453"/>
                <a:ext cx="2339500" cy="2163124"/>
              </a:xfrm>
              <a:prstGeom prst="rect">
                <a:avLst/>
              </a:prstGeom>
            </p:spPr>
          </p:pic>
        </p:grpSp>
      </p:grpSp>
      <p:grpSp>
        <p:nvGrpSpPr>
          <p:cNvPr id="21" name="Group 20"/>
          <p:cNvGrpSpPr/>
          <p:nvPr/>
        </p:nvGrpSpPr>
        <p:grpSpPr>
          <a:xfrm>
            <a:off x="3077205" y="3083375"/>
            <a:ext cx="5796467" cy="3204634"/>
            <a:chOff x="731520" y="1701166"/>
            <a:chExt cx="12016269" cy="4848126"/>
          </a:xfrm>
        </p:grpSpPr>
        <p:pic>
          <p:nvPicPr>
            <p:cNvPr id="22" name="Picture 21" descr="Pig4-200x-boundary"/>
            <p:cNvPicPr>
              <a:picLocks noChangeAspect="1" noChangeArrowheads="1"/>
            </p:cNvPicPr>
            <p:nvPr/>
          </p:nvPicPr>
          <p:blipFill>
            <a:blip r:embed="rId7" cstate="print">
              <a:lum bright="-6000"/>
            </a:blip>
            <a:srcRect/>
            <a:stretch>
              <a:fillRect/>
            </a:stretch>
          </p:blipFill>
          <p:spPr bwMode="auto">
            <a:xfrm>
              <a:off x="731520" y="1701166"/>
              <a:ext cx="12016269" cy="4848126"/>
            </a:xfrm>
            <a:prstGeom prst="rect">
              <a:avLst/>
            </a:prstGeom>
            <a:noFill/>
            <a:ln w="9525">
              <a:noFill/>
              <a:miter lim="800000"/>
              <a:headEnd/>
              <a:tailEnd/>
            </a:ln>
          </p:spPr>
        </p:pic>
        <p:sp>
          <p:nvSpPr>
            <p:cNvPr id="23" name="TextBox 22"/>
            <p:cNvSpPr txBox="1"/>
            <p:nvPr/>
          </p:nvSpPr>
          <p:spPr>
            <a:xfrm>
              <a:off x="2340065" y="1823646"/>
              <a:ext cx="7000103" cy="1596399"/>
            </a:xfrm>
            <a:prstGeom prst="rect">
              <a:avLst/>
            </a:prstGeom>
            <a:noFill/>
          </p:spPr>
          <p:txBody>
            <a:bodyPr wrap="square" lIns="130622" tIns="65311" rIns="130622" bIns="65311" rtlCol="0">
              <a:spAutoFit/>
            </a:bodyPr>
            <a:lstStyle/>
            <a:p>
              <a:r>
                <a:rPr lang="en-CA" sz="2000" b="1" dirty="0">
                  <a:solidFill>
                    <a:srgbClr val="000000"/>
                  </a:solidFill>
                </a:rPr>
                <a:t>Abnormal</a:t>
              </a:r>
            </a:p>
            <a:p>
              <a:r>
                <a:rPr lang="en-CA" sz="2000" b="1" dirty="0">
                  <a:solidFill>
                    <a:srgbClr val="000000"/>
                  </a:solidFill>
                </a:rPr>
                <a:t>Coagulated</a:t>
              </a:r>
            </a:p>
            <a:p>
              <a:r>
                <a:rPr lang="en-CA" sz="2000" b="1" dirty="0">
                  <a:solidFill>
                    <a:srgbClr val="000000"/>
                  </a:solidFill>
                </a:rPr>
                <a:t>Tissue</a:t>
              </a:r>
            </a:p>
          </p:txBody>
        </p:sp>
        <p:sp>
          <p:nvSpPr>
            <p:cNvPr id="24" name="TextBox 23"/>
            <p:cNvSpPr txBox="1"/>
            <p:nvPr/>
          </p:nvSpPr>
          <p:spPr>
            <a:xfrm>
              <a:off x="6314037" y="4803152"/>
              <a:ext cx="3962041" cy="1130780"/>
            </a:xfrm>
            <a:prstGeom prst="rect">
              <a:avLst/>
            </a:prstGeom>
            <a:noFill/>
          </p:spPr>
          <p:txBody>
            <a:bodyPr wrap="square" lIns="130622" tIns="65311" rIns="130622" bIns="65311" rtlCol="0">
              <a:spAutoFit/>
            </a:bodyPr>
            <a:lstStyle/>
            <a:p>
              <a:r>
                <a:rPr lang="en-CA" sz="2000" b="1" dirty="0">
                  <a:solidFill>
                    <a:srgbClr val="000000"/>
                  </a:solidFill>
                </a:rPr>
                <a:t>Normal </a:t>
              </a:r>
            </a:p>
            <a:p>
              <a:r>
                <a:rPr lang="en-CA" sz="2000" b="1" dirty="0">
                  <a:solidFill>
                    <a:srgbClr val="000000"/>
                  </a:solidFill>
                </a:rPr>
                <a:t>Tissue</a:t>
              </a:r>
            </a:p>
          </p:txBody>
        </p:sp>
        <p:sp>
          <p:nvSpPr>
            <p:cNvPr id="25" name="TextBox 24"/>
            <p:cNvSpPr txBox="1"/>
            <p:nvPr/>
          </p:nvSpPr>
          <p:spPr>
            <a:xfrm rot="20320424">
              <a:off x="4277893" y="3543102"/>
              <a:ext cx="5043935" cy="1130780"/>
            </a:xfrm>
            <a:prstGeom prst="rect">
              <a:avLst/>
            </a:prstGeom>
            <a:noFill/>
          </p:spPr>
          <p:txBody>
            <a:bodyPr wrap="square" lIns="130622" tIns="65311" rIns="130622" bIns="65311" rtlCol="0">
              <a:spAutoFit/>
            </a:bodyPr>
            <a:lstStyle/>
            <a:p>
              <a:r>
                <a:rPr lang="en-CA" sz="2000" b="1" dirty="0">
                  <a:solidFill>
                    <a:srgbClr val="000000"/>
                  </a:solidFill>
                </a:rPr>
                <a:t>0.2 - 0.7 mm boundary</a:t>
              </a:r>
            </a:p>
          </p:txBody>
        </p:sp>
        <p:cxnSp>
          <p:nvCxnSpPr>
            <p:cNvPr id="26" name="Straight Arrow Connector 25"/>
            <p:cNvCxnSpPr/>
            <p:nvPr/>
          </p:nvCxnSpPr>
          <p:spPr>
            <a:xfrm>
              <a:off x="3956415" y="4134687"/>
              <a:ext cx="617400" cy="115316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1636684" y="1787649"/>
              <a:ext cx="8416626" cy="3178226"/>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2340064" y="3005721"/>
              <a:ext cx="8305709" cy="3173022"/>
            </a:xfrm>
            <a:prstGeom prst="line">
              <a:avLst/>
            </a:prstGeom>
            <a:ln w="190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pic>
        <p:nvPicPr>
          <p:cNvPr id="29" name="Picture 4" descr="Figure1.jpg"/>
          <p:cNvPicPr>
            <a:picLocks noChangeAspect="1"/>
          </p:cNvPicPr>
          <p:nvPr/>
        </p:nvPicPr>
        <p:blipFill rotWithShape="1">
          <a:blip r:embed="rId8">
            <a:extLst>
              <a:ext uri="{28A0092B-C50C-407E-A947-70E740481C1C}">
                <a14:useLocalDpi xmlns:a14="http://schemas.microsoft.com/office/drawing/2010/main" val="0"/>
              </a:ext>
            </a:extLst>
          </a:blip>
          <a:srcRect t="56080"/>
          <a:stretch/>
        </p:blipFill>
        <p:spPr bwMode="auto">
          <a:xfrm>
            <a:off x="2646788" y="3083374"/>
            <a:ext cx="6705600" cy="3533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1977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4294967295"/>
          </p:nvPr>
        </p:nvSpPr>
        <p:spPr>
          <a:xfrm>
            <a:off x="4800600" y="1196476"/>
            <a:ext cx="4270375" cy="5018087"/>
          </a:xfrm>
        </p:spPr>
        <p:txBody>
          <a:bodyPr>
            <a:normAutofit/>
          </a:bodyPr>
          <a:lstStyle/>
          <a:p>
            <a:r>
              <a:rPr lang="en-US" sz="2400" dirty="0">
                <a:solidFill>
                  <a:srgbClr val="004080"/>
                </a:solidFill>
                <a:latin typeface="Arial" charset="0"/>
                <a:cs typeface="Arial" charset="0"/>
              </a:rPr>
              <a:t>~50-60% 1 year </a:t>
            </a:r>
            <a:r>
              <a:rPr lang="en-US" sz="2400" dirty="0" err="1">
                <a:solidFill>
                  <a:srgbClr val="004080"/>
                </a:solidFill>
                <a:latin typeface="Arial" charset="0"/>
                <a:cs typeface="Arial" charset="0"/>
              </a:rPr>
              <a:t>sz</a:t>
            </a:r>
            <a:r>
              <a:rPr lang="en-US" sz="2400" dirty="0">
                <a:solidFill>
                  <a:srgbClr val="004080"/>
                </a:solidFill>
                <a:latin typeface="Arial" charset="0"/>
                <a:cs typeface="Arial" charset="0"/>
              </a:rPr>
              <a:t> free</a:t>
            </a:r>
          </a:p>
          <a:p>
            <a:r>
              <a:rPr lang="en-US" sz="2400" dirty="0">
                <a:solidFill>
                  <a:srgbClr val="004080"/>
                </a:solidFill>
                <a:latin typeface="Arial" charset="0"/>
                <a:cs typeface="Arial" charset="0"/>
              </a:rPr>
              <a:t>Minimize “collateral damage”: neurocognitive benefit?</a:t>
            </a:r>
          </a:p>
          <a:p>
            <a:r>
              <a:rPr lang="en-US" sz="2400" dirty="0">
                <a:solidFill>
                  <a:srgbClr val="004080"/>
                </a:solidFill>
                <a:latin typeface="Arial" charset="0"/>
                <a:cs typeface="Arial" charset="0"/>
              </a:rPr>
              <a:t>3mm twist drill</a:t>
            </a:r>
          </a:p>
          <a:p>
            <a:r>
              <a:rPr lang="en-US" sz="2400" dirty="0">
                <a:solidFill>
                  <a:srgbClr val="004080"/>
                </a:solidFill>
                <a:latin typeface="Arial" charset="0"/>
                <a:cs typeface="Arial" charset="0"/>
              </a:rPr>
              <a:t>Health care utilization</a:t>
            </a:r>
          </a:p>
          <a:p>
            <a:pPr lvl="1"/>
            <a:r>
              <a:rPr lang="en-US" sz="2000" dirty="0">
                <a:solidFill>
                  <a:srgbClr val="004080"/>
                </a:solidFill>
                <a:latin typeface="Arial" charset="0"/>
                <a:cs typeface="Arial" charset="0"/>
              </a:rPr>
              <a:t>Shorter procedure time</a:t>
            </a:r>
          </a:p>
          <a:p>
            <a:pPr lvl="1"/>
            <a:r>
              <a:rPr lang="en-US" sz="2000" dirty="0">
                <a:solidFill>
                  <a:srgbClr val="004080"/>
                </a:solidFill>
                <a:latin typeface="Arial" charset="0"/>
                <a:cs typeface="Arial" charset="0"/>
              </a:rPr>
              <a:t>No ICU stay</a:t>
            </a:r>
          </a:p>
          <a:p>
            <a:pPr lvl="1"/>
            <a:r>
              <a:rPr lang="en-US" sz="2000" dirty="0">
                <a:solidFill>
                  <a:srgbClr val="004080"/>
                </a:solidFill>
                <a:latin typeface="Arial" charset="0"/>
                <a:cs typeface="Arial" charset="0"/>
              </a:rPr>
              <a:t>Shorter LOS (0-1 day)</a:t>
            </a:r>
          </a:p>
          <a:p>
            <a:pPr lvl="1"/>
            <a:r>
              <a:rPr lang="en-US" sz="2000" dirty="0">
                <a:solidFill>
                  <a:srgbClr val="004080"/>
                </a:solidFill>
                <a:latin typeface="Arial" charset="0"/>
                <a:cs typeface="Arial" charset="0"/>
              </a:rPr>
              <a:t>Earlier return to work</a:t>
            </a:r>
          </a:p>
        </p:txBody>
      </p:sp>
      <p:sp>
        <p:nvSpPr>
          <p:cNvPr id="50178" name="Content Placeholder 5"/>
          <p:cNvSpPr>
            <a:spLocks noGrp="1"/>
          </p:cNvSpPr>
          <p:nvPr>
            <p:ph sz="half" idx="4294967295"/>
          </p:nvPr>
        </p:nvSpPr>
        <p:spPr>
          <a:xfrm>
            <a:off x="498475" y="1215721"/>
            <a:ext cx="4302125" cy="3770376"/>
          </a:xfrm>
        </p:spPr>
        <p:txBody>
          <a:bodyPr/>
          <a:lstStyle/>
          <a:p>
            <a:r>
              <a:rPr lang="en-US" sz="2400" dirty="0">
                <a:solidFill>
                  <a:srgbClr val="004080"/>
                </a:solidFill>
                <a:latin typeface="Arial" charset="0"/>
                <a:cs typeface="Arial" charset="0"/>
              </a:rPr>
              <a:t>~70-90% 1 year </a:t>
            </a:r>
            <a:r>
              <a:rPr lang="en-US" sz="2400" dirty="0" err="1">
                <a:solidFill>
                  <a:srgbClr val="004080"/>
                </a:solidFill>
                <a:latin typeface="Arial" charset="0"/>
                <a:cs typeface="Arial" charset="0"/>
              </a:rPr>
              <a:t>sz</a:t>
            </a:r>
            <a:r>
              <a:rPr lang="en-US" sz="2400" dirty="0">
                <a:solidFill>
                  <a:srgbClr val="004080"/>
                </a:solidFill>
                <a:latin typeface="Arial" charset="0"/>
                <a:cs typeface="Arial" charset="0"/>
              </a:rPr>
              <a:t> free</a:t>
            </a:r>
          </a:p>
          <a:p>
            <a:r>
              <a:rPr lang="en-US" sz="2400" dirty="0">
                <a:solidFill>
                  <a:srgbClr val="004080"/>
                </a:solidFill>
                <a:latin typeface="Arial" charset="0"/>
                <a:cs typeface="Arial" charset="0"/>
              </a:rPr>
              <a:t>“Collateral damage” from approach to mesial temporal lobe</a:t>
            </a:r>
          </a:p>
          <a:p>
            <a:r>
              <a:rPr lang="en-US" sz="2400" dirty="0" err="1">
                <a:solidFill>
                  <a:srgbClr val="004080"/>
                </a:solidFill>
                <a:latin typeface="Arial" charset="0"/>
                <a:cs typeface="Arial" charset="0"/>
              </a:rPr>
              <a:t>Transtemporal</a:t>
            </a:r>
            <a:r>
              <a:rPr lang="en-US" sz="2400" dirty="0">
                <a:solidFill>
                  <a:srgbClr val="004080"/>
                </a:solidFill>
                <a:latin typeface="Arial" charset="0"/>
                <a:cs typeface="Arial" charset="0"/>
              </a:rPr>
              <a:t> craniotomy</a:t>
            </a:r>
          </a:p>
          <a:p>
            <a:r>
              <a:rPr lang="en-US" sz="2400" dirty="0">
                <a:solidFill>
                  <a:srgbClr val="004080"/>
                </a:solidFill>
                <a:latin typeface="Arial" charset="0"/>
                <a:cs typeface="Arial" charset="0"/>
              </a:rPr>
              <a:t>Health care utilization</a:t>
            </a:r>
          </a:p>
          <a:p>
            <a:pPr lvl="1"/>
            <a:r>
              <a:rPr lang="en-US" sz="2000" dirty="0">
                <a:solidFill>
                  <a:srgbClr val="004080"/>
                </a:solidFill>
                <a:latin typeface="Arial" charset="0"/>
                <a:cs typeface="Arial" charset="0"/>
              </a:rPr>
              <a:t>4-6 </a:t>
            </a:r>
            <a:r>
              <a:rPr lang="en-US" sz="2000" dirty="0" err="1">
                <a:solidFill>
                  <a:srgbClr val="004080"/>
                </a:solidFill>
                <a:latin typeface="Arial" charset="0"/>
                <a:cs typeface="Arial" charset="0"/>
              </a:rPr>
              <a:t>hr</a:t>
            </a:r>
            <a:r>
              <a:rPr lang="en-US" sz="2000" dirty="0">
                <a:solidFill>
                  <a:srgbClr val="004080"/>
                </a:solidFill>
                <a:latin typeface="Arial" charset="0"/>
                <a:cs typeface="Arial" charset="0"/>
              </a:rPr>
              <a:t> surgery</a:t>
            </a:r>
          </a:p>
          <a:p>
            <a:pPr lvl="1"/>
            <a:r>
              <a:rPr lang="en-US" sz="2000" dirty="0">
                <a:solidFill>
                  <a:srgbClr val="004080"/>
                </a:solidFill>
                <a:latin typeface="Arial" charset="0"/>
                <a:cs typeface="Arial" charset="0"/>
              </a:rPr>
              <a:t>ICU stay </a:t>
            </a:r>
          </a:p>
          <a:p>
            <a:pPr lvl="1"/>
            <a:r>
              <a:rPr lang="en-US" sz="2000" dirty="0">
                <a:solidFill>
                  <a:srgbClr val="004080"/>
                </a:solidFill>
                <a:latin typeface="Arial" charset="0"/>
                <a:cs typeface="Arial" charset="0"/>
              </a:rPr>
              <a:t>LOS 2-3 days</a:t>
            </a:r>
          </a:p>
        </p:txBody>
      </p:sp>
      <p:sp>
        <p:nvSpPr>
          <p:cNvPr id="62465" name="Title 4"/>
          <p:cNvSpPr>
            <a:spLocks noGrp="1"/>
          </p:cNvSpPr>
          <p:nvPr>
            <p:ph type="title" idx="4294967295"/>
          </p:nvPr>
        </p:nvSpPr>
        <p:spPr>
          <a:xfrm>
            <a:off x="587375" y="76203"/>
            <a:ext cx="3048000" cy="914400"/>
          </a:xfrm>
        </p:spPr>
        <p:txBody>
          <a:bodyPr/>
          <a:lstStyle/>
          <a:p>
            <a:pPr eaLnBrk="1" hangingPunct="1">
              <a:defRPr/>
            </a:pPr>
            <a:r>
              <a:rPr lang="en-US" sz="3600" b="1" u="sng" dirty="0">
                <a:solidFill>
                  <a:srgbClr val="004080"/>
                </a:solidFill>
                <a:latin typeface="Arial" charset="0"/>
                <a:cs typeface="Arial" charset="0"/>
              </a:rPr>
              <a:t>ATL/SAH	</a:t>
            </a:r>
          </a:p>
        </p:txBody>
      </p:sp>
      <p:sp>
        <p:nvSpPr>
          <p:cNvPr id="5" name="Title 4"/>
          <p:cNvSpPr txBox="1">
            <a:spLocks/>
          </p:cNvSpPr>
          <p:nvPr/>
        </p:nvSpPr>
        <p:spPr>
          <a:xfrm>
            <a:off x="4942114" y="-58506"/>
            <a:ext cx="3795486" cy="1254981"/>
          </a:xfrm>
          <a:prstGeom prst="rect">
            <a:avLst/>
          </a:prstGeom>
        </p:spPr>
        <p:txBody>
          <a:bodyPr anchor="ctr">
            <a:noAutofit/>
            <a:scene3d>
              <a:camera prst="orthographicFront"/>
              <a:lightRig rig="soft" dir="t"/>
            </a:scene3d>
            <a:sp3d prstMaterial="softEdge"/>
          </a:bodyPr>
          <a:lstStyle>
            <a:lvl1pPr algn="l" rtl="0" eaLnBrk="0" fontAlgn="base" hangingPunct="0">
              <a:spcBef>
                <a:spcPct val="0"/>
              </a:spcBef>
              <a:spcAft>
                <a:spcPct val="0"/>
              </a:spcAft>
              <a:defRPr sz="4100" b="1" kern="1200">
                <a:solidFill>
                  <a:schemeClr val="tx2"/>
                </a:solidFill>
                <a:latin typeface="Verdana"/>
                <a:ea typeface="ＭＳ Ｐゴシック" charset="0"/>
                <a:cs typeface="Verdana"/>
              </a:defRPr>
            </a:lvl1pPr>
            <a:lvl2pPr algn="l" rtl="0" eaLnBrk="0" fontAlgn="base" hangingPunct="0">
              <a:spcBef>
                <a:spcPct val="0"/>
              </a:spcBef>
              <a:spcAft>
                <a:spcPct val="0"/>
              </a:spcAft>
              <a:defRPr sz="4100" b="1">
                <a:solidFill>
                  <a:schemeClr val="tx2"/>
                </a:solidFill>
                <a:latin typeface="Verdana" charset="0"/>
                <a:ea typeface="ＭＳ Ｐゴシック" charset="0"/>
                <a:cs typeface="ＭＳ Ｐゴシック" charset="0"/>
              </a:defRPr>
            </a:lvl2pPr>
            <a:lvl3pPr algn="l" rtl="0" eaLnBrk="0" fontAlgn="base" hangingPunct="0">
              <a:spcBef>
                <a:spcPct val="0"/>
              </a:spcBef>
              <a:spcAft>
                <a:spcPct val="0"/>
              </a:spcAft>
              <a:defRPr sz="4100" b="1">
                <a:solidFill>
                  <a:schemeClr val="tx2"/>
                </a:solidFill>
                <a:latin typeface="Verdana" charset="0"/>
                <a:ea typeface="ＭＳ Ｐゴシック" charset="0"/>
                <a:cs typeface="ＭＳ Ｐゴシック" charset="0"/>
              </a:defRPr>
            </a:lvl3pPr>
            <a:lvl4pPr algn="l" rtl="0" eaLnBrk="0" fontAlgn="base" hangingPunct="0">
              <a:spcBef>
                <a:spcPct val="0"/>
              </a:spcBef>
              <a:spcAft>
                <a:spcPct val="0"/>
              </a:spcAft>
              <a:defRPr sz="4100" b="1">
                <a:solidFill>
                  <a:schemeClr val="tx2"/>
                </a:solidFill>
                <a:latin typeface="Verdana" charset="0"/>
                <a:ea typeface="ＭＳ Ｐゴシック" charset="0"/>
                <a:cs typeface="ＭＳ Ｐゴシック" charset="0"/>
              </a:defRPr>
            </a:lvl4pPr>
            <a:lvl5pPr algn="l" rtl="0" eaLnBrk="0" fontAlgn="base" hangingPunct="0">
              <a:spcBef>
                <a:spcPct val="0"/>
              </a:spcBef>
              <a:spcAft>
                <a:spcPct val="0"/>
              </a:spcAft>
              <a:defRPr sz="4100" b="1">
                <a:solidFill>
                  <a:schemeClr val="tx2"/>
                </a:solidFill>
                <a:latin typeface="Verdana" charset="0"/>
                <a:ea typeface="ＭＳ Ｐゴシック" charset="0"/>
                <a:cs typeface="ＭＳ Ｐゴシック"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a:lstStyle>
          <a:p>
            <a:pPr eaLnBrk="1" hangingPunct="1">
              <a:defRPr/>
            </a:pPr>
            <a:r>
              <a:rPr lang="en-US" sz="3600" dirty="0">
                <a:solidFill>
                  <a:srgbClr val="004080"/>
                </a:solidFill>
                <a:latin typeface="Arial" charset="0"/>
                <a:cs typeface="Arial" charset="0"/>
              </a:rPr>
              <a:t>Stereotactic</a:t>
            </a:r>
          </a:p>
          <a:p>
            <a:pPr eaLnBrk="1" hangingPunct="1">
              <a:defRPr/>
            </a:pPr>
            <a:r>
              <a:rPr lang="en-US" sz="3600" u="sng" dirty="0">
                <a:solidFill>
                  <a:srgbClr val="004080"/>
                </a:solidFill>
                <a:latin typeface="Arial" charset="0"/>
                <a:cs typeface="Arial" charset="0"/>
              </a:rPr>
              <a:t>Ablation (LITT)</a:t>
            </a:r>
          </a:p>
        </p:txBody>
      </p:sp>
      <p:pic>
        <p:nvPicPr>
          <p:cNvPr id="7" name="Content Placeholder 4">
            <a:extLst>
              <a:ext uri="{FF2B5EF4-FFF2-40B4-BE49-F238E27FC236}">
                <a16:creationId xmlns:a16="http://schemas.microsoft.com/office/drawing/2014/main" id="{6CCFBA1F-7795-7746-8C08-B6E3C61AF541}"/>
              </a:ext>
            </a:extLst>
          </p:cNvPr>
          <p:cNvPicPr>
            <a:picLocks noChangeAspect="1"/>
          </p:cNvPicPr>
          <p:nvPr/>
        </p:nvPicPr>
        <p:blipFill>
          <a:blip r:embed="rId3"/>
          <a:stretch>
            <a:fillRect/>
          </a:stretch>
        </p:blipFill>
        <p:spPr>
          <a:xfrm>
            <a:off x="587375" y="5138841"/>
            <a:ext cx="5512446" cy="1719159"/>
          </a:xfrm>
          <a:prstGeom prst="rect">
            <a:avLst/>
          </a:prstGeom>
        </p:spPr>
      </p:pic>
      <p:sp>
        <p:nvSpPr>
          <p:cNvPr id="3" name="TextBox 2"/>
          <p:cNvSpPr txBox="1"/>
          <p:nvPr/>
        </p:nvSpPr>
        <p:spPr>
          <a:xfrm>
            <a:off x="6251460" y="6297685"/>
            <a:ext cx="2540667" cy="369332"/>
          </a:xfrm>
          <a:prstGeom prst="rect">
            <a:avLst/>
          </a:prstGeom>
          <a:noFill/>
        </p:spPr>
        <p:txBody>
          <a:bodyPr wrap="none" rtlCol="0">
            <a:spAutoFit/>
          </a:bodyPr>
          <a:lstStyle/>
          <a:p>
            <a:r>
              <a:rPr lang="en-US" dirty="0"/>
              <a:t>Figure courtesy Chen Wu</a:t>
            </a:r>
          </a:p>
        </p:txBody>
      </p:sp>
    </p:spTree>
    <p:extLst>
      <p:ext uri="{BB962C8B-B14F-4D97-AF65-F5344CB8AC3E}">
        <p14:creationId xmlns:p14="http://schemas.microsoft.com/office/powerpoint/2010/main" val="18728455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1055</TotalTime>
  <Words>1858</Words>
  <Application>Microsoft Macintosh PowerPoint</Application>
  <PresentationFormat>On-screen Show (4:3)</PresentationFormat>
  <Paragraphs>213</Paragraphs>
  <Slides>29</Slides>
  <Notes>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29</vt:i4>
      </vt:variant>
    </vt:vector>
  </HeadingPairs>
  <TitlesOfParts>
    <vt:vector size="41" baseType="lpstr">
      <vt:lpstr>ＭＳ Ｐゴシック</vt:lpstr>
      <vt:lpstr>Arial</vt:lpstr>
      <vt:lpstr>Arial</vt:lpstr>
      <vt:lpstr>Calibri</vt:lpstr>
      <vt:lpstr>Calibri Light</vt:lpstr>
      <vt:lpstr>Lucida Grande</vt:lpstr>
      <vt:lpstr>Mangal</vt:lpstr>
      <vt:lpstr>Palatino</vt:lpstr>
      <vt:lpstr>Symbol</vt:lpstr>
      <vt:lpstr>Times New Roman</vt:lpstr>
      <vt:lpstr>Wingdings</vt:lpstr>
      <vt:lpstr>Office Theme</vt:lpstr>
      <vt:lpstr>Resection vs. LITT vs. RNS</vt:lpstr>
      <vt:lpstr>PowerPoint Presentation</vt:lpstr>
      <vt:lpstr>Why are We Not Treating More Refractory Epilepsy Patients?</vt:lpstr>
      <vt:lpstr>PowerPoint Presentation</vt:lpstr>
      <vt:lpstr>Indications for surgical resection</vt:lpstr>
      <vt:lpstr>PowerPoint Presentation</vt:lpstr>
      <vt:lpstr>PowerPoint Presentation</vt:lpstr>
      <vt:lpstr>“Superselective” AH: LITT</vt:lpstr>
      <vt:lpstr>ATL/SAH </vt:lpstr>
      <vt:lpstr>PowerPoint Presentation</vt:lpstr>
      <vt:lpstr>PowerPoint Presentation</vt:lpstr>
      <vt:lpstr>Improving the Treatment Gap: Nonlesional Neuromodulation</vt:lpstr>
      <vt:lpstr>Neuromodulation: DBS vs. RNS?</vt:lpstr>
      <vt:lpstr>PowerPoint Presentation</vt:lpstr>
      <vt:lpstr>(Current) RNS System Candidates</vt:lpstr>
      <vt:lpstr>PowerPoint Presentation</vt:lpstr>
      <vt:lpstr>MTL Resection Following Bilateral RNS</vt:lpstr>
      <vt:lpstr>Results</vt:lpstr>
      <vt:lpstr>PowerPoint Presentation</vt:lpstr>
      <vt:lpstr>Case: MRI normal TLE</vt:lpstr>
      <vt:lpstr>PET: R temporal hypometabolism</vt:lpstr>
      <vt:lpstr>Neuropsych testing: nonlateralizing Scalp vEEG: Right temporal, broad fMRI: Left language dominant</vt:lpstr>
      <vt:lpstr>SEEG implant</vt:lpstr>
      <vt:lpstr>SEEG implant Hair Sparing</vt:lpstr>
      <vt:lpstr>Onsets in Hippocampus</vt:lpstr>
      <vt:lpstr>HC Body onsets</vt:lpstr>
      <vt:lpstr>PowerPoint Presentation</vt:lpstr>
      <vt:lpstr>PowerPoint Presentation</vt:lpstr>
      <vt:lpstr>Summary</vt:lpstr>
    </vt:vector>
  </TitlesOfParts>
  <Company>Columbia University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Guy McKhann</dc:creator>
  <cp:lastModifiedBy>Microsoft Office User</cp:lastModifiedBy>
  <cp:revision>12</cp:revision>
  <dcterms:created xsi:type="dcterms:W3CDTF">2019-09-23T12:13:23Z</dcterms:created>
  <dcterms:modified xsi:type="dcterms:W3CDTF">2019-09-25T22:22:01Z</dcterms:modified>
</cp:coreProperties>
</file>