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7"/>
    <p:restoredTop sz="94685"/>
  </p:normalViewPr>
  <p:slideViewPr>
    <p:cSldViewPr snapToGrid="0" snapToObjects="1">
      <p:cViewPr varScale="1">
        <p:scale>
          <a:sx n="131" d="100"/>
          <a:sy n="131" d="100"/>
        </p:scale>
        <p:origin x="1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Functional Neurosurgery has its roots in ablative procedures such as frontal lobotomy for psych, ….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“Alternate Intraspinal Targets for Spinal Cord Stimulation: A systematic review.” 2016  Chien, Mekhail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“Alternate Intraspinal Targets for Spinal Cord Stimulation: A systematic review.” 2016  Chien, Mekhail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Functional Neurosurgery has its roots in ablative procedures such as frontal lobotomy for psych, ….</a:t>
            </a:r>
          </a:p>
        </p:txBody>
      </p:sp>
    </p:spTree>
    <p:extLst>
      <p:ext uri="{BB962C8B-B14F-4D97-AF65-F5344CB8AC3E}">
        <p14:creationId xmlns:p14="http://schemas.microsoft.com/office/powerpoint/2010/main" val="92213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neurophysiological theory behind SCS.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primary endpoint of &gt;50% back pain reduction at 3 months was achieved in 80.9% of the HF10 SCS group versus 42.5% of the traditional SCS group.37 This met the cri- teria for noninferiority and statistical superiority (P&lt;0.001). Furthermore, at 12 months, this primary endpoint was met in 78.7% versus 51.3% of the patients.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primary endpoint of &gt;50% back pain reduction at 3 months was achieved in 80.9% of the HF10 SCS group versus 42.5% of the traditional SCS group.37 This met the cri- teria for noninferiority and statistical superiority (P&lt;0.001). Furthermore, at 12 months, this primary endpoint was met in 78.7% versus 51.3% of the patients.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ACCURATE study 2015</a:t>
            </a:r>
          </a:p>
          <a:p>
            <a:r>
              <a:t>Target outcome &gt;50% reduction in VAS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ACCURATE study 2015</a:t>
            </a:r>
          </a:p>
          <a:p>
            <a:r>
              <a:t>Target outcome &gt;50% reduction in VAS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“Alternate Intraspinal Targets for Spinal Cord Stimulation: A systematic review.” 2016  Chien, Mekhail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“Alternate Intraspinal Targets for Spinal Cord Stimulation: A systematic review.” 2016  Chien, Mekhail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457200">
              <a:defRPr sz="72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300" y="9258300"/>
            <a:ext cx="329261" cy="390669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inal Cord and DRG Stimulation"/>
          <p:cNvSpPr txBox="1"/>
          <p:nvPr/>
        </p:nvSpPr>
        <p:spPr>
          <a:xfrm>
            <a:off x="2207610" y="791839"/>
            <a:ext cx="858958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Spinal Cord and DRG Stimulation</a:t>
            </a:r>
          </a:p>
        </p:txBody>
      </p:sp>
      <p:sp>
        <p:nvSpPr>
          <p:cNvPr id="128" name="Ausaf A. Bari MD PhD…"/>
          <p:cNvSpPr txBox="1"/>
          <p:nvPr/>
        </p:nvSpPr>
        <p:spPr>
          <a:xfrm>
            <a:off x="4045864" y="8007250"/>
            <a:ext cx="491307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Ausaf A. Bari MD PhD</a:t>
            </a:r>
          </a:p>
          <a:p>
            <a:pPr>
              <a:defRPr sz="2400"/>
            </a:pPr>
            <a:r>
              <a:t>Assistant Professor</a:t>
            </a:r>
          </a:p>
          <a:p>
            <a:pPr>
              <a:defRPr sz="2400"/>
            </a:pPr>
            <a:r>
              <a:t>UCLA Department of Neurosurgery</a:t>
            </a:r>
          </a:p>
        </p:txBody>
      </p:sp>
      <p:sp>
        <p:nvSpPr>
          <p:cNvPr id="129" name="January 2019"/>
          <p:cNvSpPr txBox="1"/>
          <p:nvPr/>
        </p:nvSpPr>
        <p:spPr>
          <a:xfrm>
            <a:off x="4828064" y="6598688"/>
            <a:ext cx="3348674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rPr dirty="0"/>
              <a:t>January </a:t>
            </a:r>
            <a:r>
              <a:rPr lang="en-US" dirty="0"/>
              <a:t>30 </a:t>
            </a:r>
            <a:r>
              <a:rPr dirty="0"/>
              <a:t>2019</a:t>
            </a:r>
          </a:p>
        </p:txBody>
      </p:sp>
      <p:pic>
        <p:nvPicPr>
          <p:cNvPr id="130" name="aufmacher_warnzeichen-1050x701.jpg" descr="aufmacher_warnzeichen-1050x7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6072" y="2260995"/>
            <a:ext cx="5012655" cy="3346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 Shot 2018-04-09 at 19.08.28.png" descr="Screen Shot 2018-04-09 at 19.08.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2100" y="1720850"/>
            <a:ext cx="4800600" cy="63119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HF10 Outcomes RCT"/>
          <p:cNvSpPr txBox="1"/>
          <p:nvPr/>
        </p:nvSpPr>
        <p:spPr>
          <a:xfrm>
            <a:off x="2908349" y="387350"/>
            <a:ext cx="718810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HF10 Outcomes RCT</a:t>
            </a:r>
          </a:p>
        </p:txBody>
      </p:sp>
      <p:sp>
        <p:nvSpPr>
          <p:cNvPr id="190" name="HF10 &gt; SCS for Back and Leg Pain…"/>
          <p:cNvSpPr txBox="1"/>
          <p:nvPr/>
        </p:nvSpPr>
        <p:spPr>
          <a:xfrm>
            <a:off x="180401" y="8413749"/>
            <a:ext cx="12643998" cy="1079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HF10 &gt; SCS for Back and Leg Pain</a:t>
            </a:r>
          </a:p>
          <a:p>
            <a:pPr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At 12 months (50% reduction in pain): </a:t>
            </a:r>
            <a:r>
              <a:rPr>
                <a:solidFill>
                  <a:srgbClr val="FF2600"/>
                </a:solidFill>
              </a:rPr>
              <a:t>78% (HF10) vs. 53% traditional SCS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HF10 Outcomes RCT"/>
          <p:cNvSpPr txBox="1"/>
          <p:nvPr/>
        </p:nvSpPr>
        <p:spPr>
          <a:xfrm>
            <a:off x="2908349" y="387350"/>
            <a:ext cx="718810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HF10 Outcomes RCT</a:t>
            </a:r>
          </a:p>
        </p:txBody>
      </p:sp>
      <p:sp>
        <p:nvSpPr>
          <p:cNvPr id="195" name="Lack of paresthesias:…"/>
          <p:cNvSpPr txBox="1"/>
          <p:nvPr/>
        </p:nvSpPr>
        <p:spPr>
          <a:xfrm>
            <a:off x="1987916" y="1897908"/>
            <a:ext cx="9028968" cy="5957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Lack of </a:t>
            </a:r>
            <a:r>
              <a:rPr dirty="0" err="1"/>
              <a:t>paresthesias</a:t>
            </a:r>
            <a:r>
              <a:rPr dirty="0"/>
              <a:t>:</a:t>
            </a:r>
          </a:p>
          <a:p>
            <a:pPr algn="l"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May allow patients to use stimulation </a:t>
            </a:r>
            <a:r>
              <a:rPr lang="en-US" dirty="0"/>
              <a:t>throughout the day </a:t>
            </a:r>
            <a:r>
              <a:rPr dirty="0"/>
              <a:t>including while sleeping</a:t>
            </a:r>
            <a:r>
              <a:rPr lang="en-US" dirty="0"/>
              <a:t> (24hrs).</a:t>
            </a:r>
            <a:endParaRPr dirty="0"/>
          </a:p>
          <a:p>
            <a:pPr algn="l"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1828800">
              <a:lnSpc>
                <a:spcPct val="120000"/>
              </a:lnSpc>
              <a:defRPr sz="29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Potential disadvantage of HF10?</a:t>
            </a:r>
          </a:p>
          <a:p>
            <a:pPr algn="l"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Increase in power consumption.</a:t>
            </a:r>
          </a:p>
          <a:p>
            <a:pPr algn="l"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Need for </a:t>
            </a:r>
            <a:r>
              <a:rPr lang="en-US" dirty="0"/>
              <a:t>more frequent</a:t>
            </a:r>
            <a:r>
              <a:rPr dirty="0"/>
              <a:t> </a:t>
            </a:r>
            <a:r>
              <a:rPr lang="en-US" dirty="0"/>
              <a:t>re</a:t>
            </a:r>
            <a:r>
              <a:rPr dirty="0"/>
              <a:t>charging of pulse generator.</a:t>
            </a:r>
          </a:p>
          <a:p>
            <a:pPr algn="l"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1828800">
              <a:lnSpc>
                <a:spcPct val="120000"/>
              </a:lnSpc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Mechanism</a:t>
            </a:r>
            <a:r>
              <a:rPr dirty="0"/>
              <a:t>: </a:t>
            </a:r>
            <a:r>
              <a:rPr lang="en-US" dirty="0"/>
              <a:t>Unlike traditional SCS, u</a:t>
            </a:r>
            <a:r>
              <a:rPr dirty="0"/>
              <a:t>nknown - possible inhibition of wide dynamic range (WDR) dorsal horn neurons.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pinal Cord Stimulation"/>
          <p:cNvSpPr txBox="1"/>
          <p:nvPr/>
        </p:nvSpPr>
        <p:spPr>
          <a:xfrm>
            <a:off x="392971" y="3046804"/>
            <a:ext cx="608630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Spinal Cord Stimulation</a:t>
            </a:r>
          </a:p>
        </p:txBody>
      </p:sp>
      <p:sp>
        <p:nvSpPr>
          <p:cNvPr id="200" name="Stimulation for Chronic Pain"/>
          <p:cNvSpPr txBox="1"/>
          <p:nvPr/>
        </p:nvSpPr>
        <p:spPr>
          <a:xfrm>
            <a:off x="1644476" y="571500"/>
            <a:ext cx="9715848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Stimulation for Chronic Pain</a:t>
            </a:r>
          </a:p>
        </p:txBody>
      </p:sp>
      <p:pic>
        <p:nvPicPr>
          <p:cNvPr id="201" name="Screen Shot 2018-04-06 at 21.30.01.png" descr="Screen Shot 2018-04-06 at 21.30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6125" y="4621604"/>
            <a:ext cx="6132550" cy="330279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DRG Stimulation"/>
          <p:cNvSpPr txBox="1"/>
          <p:nvPr/>
        </p:nvSpPr>
        <p:spPr>
          <a:xfrm>
            <a:off x="7383608" y="3046804"/>
            <a:ext cx="437013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45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DRG Stimulation</a:t>
            </a:r>
          </a:p>
        </p:txBody>
      </p:sp>
      <p:sp>
        <p:nvSpPr>
          <p:cNvPr id="203" name="Line"/>
          <p:cNvSpPr/>
          <p:nvPr/>
        </p:nvSpPr>
        <p:spPr>
          <a:xfrm>
            <a:off x="4572456" y="3865635"/>
            <a:ext cx="755970" cy="75597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4" name="Line"/>
          <p:cNvSpPr/>
          <p:nvPr/>
        </p:nvSpPr>
        <p:spPr>
          <a:xfrm flipH="1">
            <a:off x="7873039" y="3872575"/>
            <a:ext cx="522118" cy="74903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RG Stimulation"/>
          <p:cNvSpPr txBox="1"/>
          <p:nvPr/>
        </p:nvSpPr>
        <p:spPr>
          <a:xfrm>
            <a:off x="3620244" y="387350"/>
            <a:ext cx="5764313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DRG Stimulation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5038" r="50000"/>
          <a:stretch>
            <a:fillRect/>
          </a:stretch>
        </p:blipFill>
        <p:spPr>
          <a:xfrm>
            <a:off x="900459" y="2905932"/>
            <a:ext cx="5439624" cy="4667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6805" y="1524000"/>
            <a:ext cx="5585852" cy="787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DRG Stimulation"/>
          <p:cNvSpPr txBox="1"/>
          <p:nvPr/>
        </p:nvSpPr>
        <p:spPr>
          <a:xfrm>
            <a:off x="3620244" y="387350"/>
            <a:ext cx="5764313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DRG Stimulation</a:t>
            </a:r>
          </a:p>
        </p:txBody>
      </p:sp>
      <p:sp>
        <p:nvSpPr>
          <p:cNvPr id="211" name="More localized dermatomal distribution…"/>
          <p:cNvSpPr txBox="1"/>
          <p:nvPr/>
        </p:nvSpPr>
        <p:spPr>
          <a:xfrm>
            <a:off x="2805366" y="2149606"/>
            <a:ext cx="7394068" cy="671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1052" indent="-401052" algn="l" defTabSz="1828800">
              <a:lnSpc>
                <a:spcPct val="120000"/>
              </a:lnSpc>
              <a:spcBef>
                <a:spcPts val="2200"/>
              </a:spcBef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More localized dermatomal distribution</a:t>
            </a:r>
          </a:p>
          <a:p>
            <a:pPr marL="401052" indent="-401052" algn="l" defTabSz="1828800">
              <a:lnSpc>
                <a:spcPct val="120000"/>
              </a:lnSpc>
              <a:spcBef>
                <a:spcPts val="2200"/>
              </a:spcBef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May be better for more causalgia/CRPS of the lower limb</a:t>
            </a:r>
          </a:p>
          <a:p>
            <a:pPr marL="401052" indent="-401052" algn="l" defTabSz="1828800">
              <a:lnSpc>
                <a:spcPct val="120000"/>
              </a:lnSpc>
              <a:spcBef>
                <a:spcPts val="2200"/>
              </a:spcBef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Can be used with or without paresthesias</a:t>
            </a:r>
          </a:p>
          <a:p>
            <a:pPr marL="401052" indent="-401052" algn="l" defTabSz="1828800">
              <a:lnSpc>
                <a:spcPct val="120000"/>
              </a:lnSpc>
              <a:spcBef>
                <a:spcPts val="2200"/>
              </a:spcBef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Targets certain anatomical areas that are difficult to treat with SCS:</a:t>
            </a:r>
          </a:p>
          <a:p>
            <a:pPr marL="802569" lvl="1" indent="-358069" algn="l" defTabSz="1828800">
              <a:lnSpc>
                <a:spcPct val="120000"/>
              </a:lnSpc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pelvis</a:t>
            </a:r>
          </a:p>
          <a:p>
            <a:pPr marL="802569" lvl="1" indent="-358069" algn="l" defTabSz="1828800">
              <a:lnSpc>
                <a:spcPct val="120000"/>
              </a:lnSpc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groin</a:t>
            </a:r>
          </a:p>
          <a:p>
            <a:pPr marL="802569" lvl="1" indent="-358069" algn="l" defTabSz="1828800">
              <a:lnSpc>
                <a:spcPct val="120000"/>
              </a:lnSpc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foot</a:t>
            </a:r>
          </a:p>
          <a:p>
            <a:pPr marL="802569" lvl="1" indent="-358069" algn="l" defTabSz="1828800">
              <a:lnSpc>
                <a:spcPct val="120000"/>
              </a:lnSpc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buttocks</a:t>
            </a:r>
          </a:p>
          <a:p>
            <a:pPr marL="802569" lvl="1" indent="-358069" algn="l" defTabSz="1828800">
              <a:lnSpc>
                <a:spcPct val="120000"/>
              </a:lnSpc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abdominal pain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DRG vs SCS"/>
          <p:cNvSpPr txBox="1"/>
          <p:nvPr/>
        </p:nvSpPr>
        <p:spPr>
          <a:xfrm>
            <a:off x="4330749" y="387350"/>
            <a:ext cx="4343302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DRG vs SCS</a:t>
            </a:r>
          </a:p>
        </p:txBody>
      </p:sp>
      <p:sp>
        <p:nvSpPr>
          <p:cNvPr id="216" name="ACCURATE trial: RCT of DRGS vs SCS for CRPS of the lower extremities.…"/>
          <p:cNvSpPr txBox="1"/>
          <p:nvPr/>
        </p:nvSpPr>
        <p:spPr>
          <a:xfrm>
            <a:off x="2028019" y="2099773"/>
            <a:ext cx="8948762" cy="657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120000"/>
              </a:lnSpc>
              <a:spcBef>
                <a:spcPts val="22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0433FF"/>
                </a:solidFill>
              </a:rPr>
              <a:t>ACCURATE</a:t>
            </a:r>
            <a:r>
              <a:rPr dirty="0"/>
              <a:t> trial: RCT of DRGS vs SCS for CRPS of the lower extremities.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Primary outcome: ≥ 50% reduction in VAS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At 12 months: DRG: 74% vs SCS: 53%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Less positional variation in perceived </a:t>
            </a:r>
            <a:r>
              <a:rPr dirty="0" err="1"/>
              <a:t>paresthesias</a:t>
            </a:r>
            <a:r>
              <a:rPr dirty="0"/>
              <a:t>. (Due to decreased CSF space between DRG and dura).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95% stimulation specificity vs. SCS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FF0000"/>
                </a:solidFill>
              </a:rPr>
              <a:t>Reduced power requirements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solidFill>
                  <a:srgbClr val="FF0000"/>
                </a:solidFill>
              </a:rPr>
              <a:t>Reduced lead migration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DRG Lead Placement"/>
          <p:cNvSpPr txBox="1"/>
          <p:nvPr/>
        </p:nvSpPr>
        <p:spPr>
          <a:xfrm>
            <a:off x="2848619" y="237189"/>
            <a:ext cx="73075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DRG Lead Placement</a:t>
            </a:r>
          </a:p>
        </p:txBody>
      </p:sp>
      <p:pic>
        <p:nvPicPr>
          <p:cNvPr id="221" name="diw_ch73_f005.png" descr="diw_ch73_f0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977" y="1654848"/>
            <a:ext cx="7590418" cy="3221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FullSizeRender.jpg" descr="FullSizeRend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93545" y="5463662"/>
            <a:ext cx="4125271" cy="3837508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Percutaneous placement…"/>
          <p:cNvSpPr txBox="1"/>
          <p:nvPr/>
        </p:nvSpPr>
        <p:spPr>
          <a:xfrm>
            <a:off x="634121" y="5807274"/>
            <a:ext cx="7142981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indent="-444500" algn="l">
              <a:buSzPct val="75000"/>
              <a:buChar char="•"/>
            </a:pPr>
            <a:r>
              <a:rPr dirty="0"/>
              <a:t>Percutaneous placement</a:t>
            </a:r>
            <a:endParaRPr lang="en-US" dirty="0"/>
          </a:p>
          <a:p>
            <a:pPr marL="444500" indent="-444500" algn="l">
              <a:buSzPct val="75000"/>
              <a:buChar char="•"/>
            </a:pPr>
            <a:r>
              <a:rPr lang="en-US" dirty="0"/>
              <a:t>Hairpin strain relief loop</a:t>
            </a:r>
            <a:endParaRPr dirty="0"/>
          </a:p>
          <a:p>
            <a:pPr marL="444500" indent="-444500" algn="l">
              <a:buSzPct val="75000"/>
              <a:buChar char="•"/>
            </a:pPr>
            <a:r>
              <a:rPr dirty="0"/>
              <a:t>Externalized trial period</a:t>
            </a:r>
          </a:p>
          <a:p>
            <a:pPr marL="444500" indent="-444500" algn="l">
              <a:buSzPct val="75000"/>
              <a:buChar char="•"/>
            </a:pPr>
            <a:r>
              <a:rPr dirty="0"/>
              <a:t>Permanent implant with IPG</a:t>
            </a:r>
          </a:p>
          <a:p>
            <a:pPr marL="444500" indent="-444500" algn="l">
              <a:buSzPct val="75000"/>
              <a:buChar char="•"/>
            </a:pPr>
            <a:r>
              <a:rPr dirty="0"/>
              <a:t>Up to 4 separate leads possible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isadvantages of DRG Stimulation"/>
          <p:cNvSpPr txBox="1"/>
          <p:nvPr/>
        </p:nvSpPr>
        <p:spPr>
          <a:xfrm>
            <a:off x="1745490" y="509558"/>
            <a:ext cx="9513823" cy="107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Pearls</a:t>
            </a:r>
            <a:r>
              <a:rPr dirty="0"/>
              <a:t> </a:t>
            </a:r>
            <a:r>
              <a:rPr lang="en-US" dirty="0"/>
              <a:t>for</a:t>
            </a:r>
            <a:r>
              <a:rPr dirty="0"/>
              <a:t> DRG Stimulation</a:t>
            </a:r>
          </a:p>
        </p:txBody>
      </p:sp>
      <p:sp>
        <p:nvSpPr>
          <p:cNvPr id="226" name="Steeper learning curve…"/>
          <p:cNvSpPr txBox="1"/>
          <p:nvPr/>
        </p:nvSpPr>
        <p:spPr>
          <a:xfrm>
            <a:off x="1570262" y="1792765"/>
            <a:ext cx="9864269" cy="430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1828800">
              <a:lnSpc>
                <a:spcPct val="120000"/>
              </a:lnSpc>
              <a:spcBef>
                <a:spcPts val="2200"/>
              </a:spcBef>
              <a:defRPr sz="380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Steeper learning curve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380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Limitation due to foraminal stenosis</a:t>
            </a:r>
            <a:endParaRPr lang="en-US" sz="2400" dirty="0"/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3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Look for neuroforaminal fat on MRI. If no fat - can still proceed but inform patient that it will be more challenging.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3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For patients with good response to trial can consider removing trial within 3 days to prevent epidural fibrosis for permanent placement.</a:t>
            </a:r>
          </a:p>
          <a:p>
            <a:pPr algn="l" defTabSz="1828800">
              <a:lnSpc>
                <a:spcPct val="120000"/>
              </a:lnSpc>
              <a:spcBef>
                <a:spcPts val="2200"/>
              </a:spcBef>
              <a:defRPr sz="3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DRG may alleviate nociceptive pain unlike SCS</a:t>
            </a:r>
          </a:p>
        </p:txBody>
      </p:sp>
      <p:pic>
        <p:nvPicPr>
          <p:cNvPr id="227" name="Screen Shot 2018-04-02 at 17.00.40.png" descr="Screen Shot 2018-04-02 at 17.00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2629" y="6303522"/>
            <a:ext cx="5439537" cy="3257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eripheral Nerve Stimulation"/>
          <p:cNvSpPr txBox="1"/>
          <p:nvPr/>
        </p:nvSpPr>
        <p:spPr>
          <a:xfrm>
            <a:off x="1583878" y="571500"/>
            <a:ext cx="9837044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Peripheral Nerve Stimulation</a:t>
            </a:r>
          </a:p>
        </p:txBody>
      </p:sp>
      <p:sp>
        <p:nvSpPr>
          <p:cNvPr id="232" name="Pain isolated to the distribution of a single peripheral nerve.…"/>
          <p:cNvSpPr txBox="1"/>
          <p:nvPr/>
        </p:nvSpPr>
        <p:spPr>
          <a:xfrm>
            <a:off x="603984" y="2190259"/>
            <a:ext cx="11796832" cy="66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828800">
              <a:lnSpc>
                <a:spcPct val="120000"/>
              </a:lnSpc>
              <a:spcBef>
                <a:spcPts val="1000"/>
              </a:spcBef>
              <a:defRPr sz="3200" b="1">
                <a:solidFill>
                  <a:srgbClr val="FF93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Pain isolated to the distribution of a single peripheral nerve.</a:t>
            </a:r>
          </a:p>
          <a:p>
            <a:pPr algn="l" defTabSz="1828800">
              <a:lnSpc>
                <a:spcPct val="120000"/>
              </a:lnSpc>
              <a:spcBef>
                <a:spcPts val="1000"/>
              </a:spcBef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1828800">
              <a:lnSpc>
                <a:spcPct val="120000"/>
              </a:lnSpc>
              <a:spcBef>
                <a:spcPts val="1000"/>
              </a:spcBef>
              <a:defRPr sz="34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Examples:</a:t>
            </a:r>
          </a:p>
          <a:p>
            <a:pPr lvl="1" algn="l" defTabSz="1828800">
              <a:lnSpc>
                <a:spcPct val="120000"/>
              </a:lnSpc>
              <a:spcBef>
                <a:spcPts val="10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Occipital Neuralgia</a:t>
            </a:r>
          </a:p>
          <a:p>
            <a:pPr lvl="1" algn="l" defTabSz="1828800">
              <a:lnSpc>
                <a:spcPct val="120000"/>
              </a:lnSpc>
              <a:spcBef>
                <a:spcPts val="10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Entrapment (carpal tunnel syndrome)</a:t>
            </a:r>
          </a:p>
          <a:p>
            <a:pPr lvl="1" algn="l" defTabSz="1828800">
              <a:lnSpc>
                <a:spcPct val="120000"/>
              </a:lnSpc>
              <a:spcBef>
                <a:spcPts val="10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Post-amputation pain</a:t>
            </a:r>
          </a:p>
          <a:p>
            <a:pPr lvl="1" algn="l" defTabSz="1828800">
              <a:lnSpc>
                <a:spcPct val="120000"/>
              </a:lnSpc>
              <a:spcBef>
                <a:spcPts val="10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CRPS</a:t>
            </a:r>
          </a:p>
          <a:p>
            <a:pPr lvl="1" algn="l" defTabSz="1828800">
              <a:lnSpc>
                <a:spcPct val="120000"/>
              </a:lnSpc>
              <a:spcBef>
                <a:spcPts val="10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Post-stroke shoulder pain</a:t>
            </a:r>
          </a:p>
          <a:p>
            <a:pPr lvl="1" algn="l" defTabSz="1828800">
              <a:lnSpc>
                <a:spcPct val="120000"/>
              </a:lnSpc>
              <a:spcBef>
                <a:spcPts val="1000"/>
              </a:spcBef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t>Post-surgical pain (knee, back, inguinal hernia repair)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homehero4.png" descr="homehero4.png"/>
          <p:cNvPicPr>
            <a:picLocks noChangeAspect="1"/>
          </p:cNvPicPr>
          <p:nvPr/>
        </p:nvPicPr>
        <p:blipFill>
          <a:blip r:embed="rId3">
            <a:extLst/>
          </a:blip>
          <a:srcRect r="41313"/>
          <a:stretch>
            <a:fillRect/>
          </a:stretch>
        </p:blipFill>
        <p:spPr>
          <a:xfrm>
            <a:off x="4793871" y="-388158"/>
            <a:ext cx="9402728" cy="1176020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Percutaneous vs. open placement…"/>
          <p:cNvSpPr txBox="1"/>
          <p:nvPr/>
        </p:nvSpPr>
        <p:spPr>
          <a:xfrm>
            <a:off x="649083" y="934862"/>
            <a:ext cx="6586024" cy="322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70416" indent="-370416" algn="l">
              <a:spcBef>
                <a:spcPts val="2200"/>
              </a:spcBef>
              <a:buSzPct val="75000"/>
              <a:buChar char="•"/>
              <a:defRPr sz="3000"/>
            </a:pPr>
            <a:r>
              <a:t>Percutaneous vs. open placement</a:t>
            </a:r>
          </a:p>
          <a:p>
            <a:pPr marL="370416" indent="-370416" algn="l">
              <a:spcBef>
                <a:spcPts val="2200"/>
              </a:spcBef>
              <a:buSzPct val="75000"/>
              <a:buChar char="•"/>
              <a:defRPr sz="3000"/>
            </a:pPr>
            <a:r>
              <a:t>Wired or wireless options</a:t>
            </a:r>
          </a:p>
          <a:p>
            <a:pPr marL="370416" indent="-370416" algn="l">
              <a:spcBef>
                <a:spcPts val="2200"/>
              </a:spcBef>
              <a:buSzPct val="75000"/>
              <a:buChar char="•"/>
              <a:defRPr sz="3000"/>
            </a:pPr>
            <a:r>
              <a:t>Trial period followed by permanent placement</a:t>
            </a:r>
          </a:p>
          <a:p>
            <a:pPr marL="370416" indent="-370416" algn="l">
              <a:spcBef>
                <a:spcPts val="2200"/>
              </a:spcBef>
              <a:buSzPct val="75000"/>
              <a:buChar char="•"/>
              <a:defRPr sz="3000"/>
            </a:pPr>
            <a:r>
              <a:t>Evolving technology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move the offending agent…">
            <a:extLst>
              <a:ext uri="{FF2B5EF4-FFF2-40B4-BE49-F238E27FC236}">
                <a16:creationId xmlns:a16="http://schemas.microsoft.com/office/drawing/2014/main" id="{F87055FD-BDE7-9C44-8E0B-A4476236984F}"/>
              </a:ext>
            </a:extLst>
          </p:cNvPr>
          <p:cNvSpPr txBox="1"/>
          <p:nvPr/>
        </p:nvSpPr>
        <p:spPr>
          <a:xfrm>
            <a:off x="2705590" y="1269330"/>
            <a:ext cx="6910225" cy="805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34736" indent="-534736" algn="l" defTabSz="1828800">
              <a:lnSpc>
                <a:spcPct val="120000"/>
              </a:lnSpc>
              <a:buSzPct val="100000"/>
              <a:buAutoNum type="arabicPeriod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Remove the offending agent</a:t>
            </a:r>
          </a:p>
          <a:p>
            <a:pPr marL="736600" lvl="1" indent="-228600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Microdiscectomy for radicular pain</a:t>
            </a:r>
          </a:p>
          <a:p>
            <a:pPr marL="736600" lvl="1" indent="-228600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Fusion for instability</a:t>
            </a:r>
          </a:p>
          <a:p>
            <a:pPr marL="736600" lvl="1" indent="-228600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Release entrapment (carpal tunnel release)</a:t>
            </a:r>
          </a:p>
          <a:p>
            <a:pPr marL="736600" lvl="1" indent="-228600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MVD for TN</a:t>
            </a:r>
          </a:p>
          <a:p>
            <a:pPr marL="534736" indent="-534736" algn="l" defTabSz="1828800">
              <a:lnSpc>
                <a:spcPct val="120000"/>
              </a:lnSpc>
              <a:buSzPct val="100000"/>
              <a:buAutoNum type="arabicPeriod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Lesional</a:t>
            </a:r>
            <a:endParaRPr dirty="0"/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Cordotomy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Cingulotomy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Myelotomy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DREZ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Neurectomies, percutaneous rhizotomy for TN</a:t>
            </a:r>
            <a:endParaRPr lang="en-US" dirty="0"/>
          </a:p>
          <a:p>
            <a:pPr marL="534736" indent="-534736" algn="l" defTabSz="1828800">
              <a:lnSpc>
                <a:spcPct val="120000"/>
              </a:lnSpc>
              <a:buSzPct val="100000"/>
              <a:buAutoNum type="arabicPeriod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Implantable Pain Pumps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Intrathecal morphine pump</a:t>
            </a:r>
            <a:endParaRPr dirty="0"/>
          </a:p>
          <a:p>
            <a:pPr marL="534736" indent="-534736" algn="l" defTabSz="1828800">
              <a:lnSpc>
                <a:spcPct val="120000"/>
              </a:lnSpc>
              <a:buSzPct val="100000"/>
              <a:buAutoNum type="arabicPeriod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="1" dirty="0"/>
              <a:t>Stimulation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Deep brain stimulation (PAG/PVG, </a:t>
            </a:r>
            <a:r>
              <a:rPr lang="en-US" dirty="0" err="1"/>
              <a:t>Vc</a:t>
            </a:r>
            <a:r>
              <a:rPr lang="en-US" dirty="0"/>
              <a:t> Thalamus)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FontTx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Peripheral nerve stimulation (ONS)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="1" dirty="0">
                <a:solidFill>
                  <a:srgbClr val="FF0000"/>
                </a:solidFill>
              </a:rPr>
              <a:t>Spinal Cord Stimulation</a:t>
            </a:r>
          </a:p>
          <a:p>
            <a:pPr marL="782052" lvl="1" indent="-401052" algn="l" defTabSz="1828800">
              <a:lnSpc>
                <a:spcPct val="120000"/>
              </a:lnSpc>
              <a:buSzPct val="1000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="1" dirty="0">
                <a:solidFill>
                  <a:srgbClr val="FF0000"/>
                </a:solidFill>
              </a:rPr>
              <a:t>Dorsal Root Ganglion (DRG) Stimulation</a:t>
            </a:r>
          </a:p>
        </p:txBody>
      </p:sp>
      <p:sp>
        <p:nvSpPr>
          <p:cNvPr id="6" name="Broad Categories of Surgical Pain Procedures">
            <a:extLst>
              <a:ext uri="{FF2B5EF4-FFF2-40B4-BE49-F238E27FC236}">
                <a16:creationId xmlns:a16="http://schemas.microsoft.com/office/drawing/2014/main" id="{F0C7F1A3-55C2-C84E-AF28-01CDF4749635}"/>
              </a:ext>
            </a:extLst>
          </p:cNvPr>
          <p:cNvSpPr txBox="1"/>
          <p:nvPr/>
        </p:nvSpPr>
        <p:spPr>
          <a:xfrm>
            <a:off x="2101589" y="508000"/>
            <a:ext cx="93138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3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Broad Categories of Surgical Pain Procedures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timQ-Peripheral-Nerve-Stimulator-PNS-System.jpg" descr="StimQ-Peripheral-Nerve-Stimulator-PNS-System.jpg"/>
          <p:cNvPicPr>
            <a:picLocks noChangeAspect="1"/>
          </p:cNvPicPr>
          <p:nvPr/>
        </p:nvPicPr>
        <p:blipFill>
          <a:blip r:embed="rId3">
            <a:extLst/>
          </a:blip>
          <a:srcRect l="58302"/>
          <a:stretch>
            <a:fillRect/>
          </a:stretch>
        </p:blipFill>
        <p:spPr>
          <a:xfrm>
            <a:off x="9235393" y="3890630"/>
            <a:ext cx="2453504" cy="3180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Screen Shot 2018-04-12 at 23.50.03.png" descr="Screen Shot 2018-04-12 at 23.50.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4510" y="4386947"/>
            <a:ext cx="6476804" cy="2452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Screen Shot 2018-04-12 at 23.52.25.png" descr="Screen Shot 2018-04-12 at 23.52.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72497" y="710042"/>
            <a:ext cx="7596295" cy="3180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ummary"/>
          <p:cNvSpPr txBox="1"/>
          <p:nvPr/>
        </p:nvSpPr>
        <p:spPr>
          <a:xfrm>
            <a:off x="3338881" y="325408"/>
            <a:ext cx="6327053" cy="1076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Take Home Points</a:t>
            </a:r>
            <a:endParaRPr dirty="0"/>
          </a:p>
        </p:txBody>
      </p:sp>
      <p:sp>
        <p:nvSpPr>
          <p:cNvPr id="248" name="SCS, DRG…"/>
          <p:cNvSpPr txBox="1"/>
          <p:nvPr/>
        </p:nvSpPr>
        <p:spPr>
          <a:xfrm>
            <a:off x="1123910" y="2147131"/>
            <a:ext cx="10756993" cy="567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Try to get patient down to at least 90 morphine equivalents before implanting.</a:t>
            </a:r>
          </a:p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Leave pharmacotherapy to the pain management specialists.</a:t>
            </a:r>
          </a:p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For radicular pain – DRG would be off label. Better to use SCS.</a:t>
            </a:r>
          </a:p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For CRPS involving multiple dermatomes (CRPS) - target the level where the injury initially began. </a:t>
            </a:r>
          </a:p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Don’t necessarily document “spinal CORD stimulation” in H&amp;P/Consult Note. Dictate “SPINAL stimulation” to allow for flexibility to use either DRG or SCS.</a:t>
            </a:r>
          </a:p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400" dirty="0"/>
              <a:t>Wireless techniques are available now for patients that do not want an IPG.</a:t>
            </a:r>
          </a:p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endParaRPr lang="en-US" sz="2400" dirty="0"/>
          </a:p>
          <a:p>
            <a:pPr marL="358069" indent="-358069" algn="l" defTabSz="1828800">
              <a:spcBef>
                <a:spcPts val="600"/>
              </a:spcBef>
              <a:buSzPct val="75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Patient selection is still key:</a:t>
            </a:r>
          </a:p>
          <a:p>
            <a:pPr lvl="1" indent="1260000" algn="l" defTabSz="1828800">
              <a:spcBef>
                <a:spcPts val="600"/>
              </a:spcBef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Remove the offending pathology if possible</a:t>
            </a:r>
          </a:p>
          <a:p>
            <a:pPr lvl="1" indent="1260000" algn="l" defTabSz="1828800">
              <a:spcBef>
                <a:spcPts val="600"/>
              </a:spcBef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Externalized trial period</a:t>
            </a:r>
          </a:p>
          <a:p>
            <a:pPr lvl="1" indent="1260000" algn="l" defTabSz="1828800">
              <a:spcBef>
                <a:spcPts val="600"/>
              </a:spcBef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rPr sz="2400" dirty="0"/>
              <a:t>Psychiatric pre-evaluation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ffects at least 23.5 million adults in the U.S.…"/>
          <p:cNvSpPr txBox="1"/>
          <p:nvPr/>
        </p:nvSpPr>
        <p:spPr>
          <a:xfrm>
            <a:off x="1185814" y="2585872"/>
            <a:ext cx="10633172" cy="4869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828800">
              <a:lnSpc>
                <a:spcPct val="120000"/>
              </a:lnSpc>
              <a:spcBef>
                <a:spcPts val="2300"/>
              </a:spcBef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Affects at least 23.5 million adults in the U.S.</a:t>
            </a:r>
          </a:p>
          <a:p>
            <a:pPr defTabSz="1828800">
              <a:lnSpc>
                <a:spcPct val="120000"/>
              </a:lnSpc>
              <a:spcBef>
                <a:spcPts val="2300"/>
              </a:spcBef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$635 billion in cost to society</a:t>
            </a:r>
          </a:p>
          <a:p>
            <a:pPr defTabSz="1828800">
              <a:lnSpc>
                <a:spcPct val="120000"/>
              </a:lnSpc>
              <a:spcBef>
                <a:spcPts val="2300"/>
              </a:spcBef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Prevalence of 31%</a:t>
            </a:r>
          </a:p>
          <a:p>
            <a:pPr defTabSz="1828800">
              <a:lnSpc>
                <a:spcPct val="120000"/>
              </a:lnSpc>
              <a:spcBef>
                <a:spcPts val="2300"/>
              </a:spcBef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most common reason people see a physician.</a:t>
            </a:r>
          </a:p>
          <a:p>
            <a:pPr defTabSz="1828800">
              <a:lnSpc>
                <a:spcPct val="120000"/>
              </a:lnSpc>
              <a:spcBef>
                <a:spcPts val="2300"/>
              </a:spcBef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Increase in long-term opioid use in the U.S.</a:t>
            </a:r>
            <a:endParaRPr lang="en-US" dirty="0"/>
          </a:p>
          <a:p>
            <a:pPr defTabSz="1828800">
              <a:lnSpc>
                <a:spcPct val="120000"/>
              </a:lnSpc>
              <a:spcBef>
                <a:spcPts val="2300"/>
              </a:spcBef>
              <a:defRPr sz="3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Back Pain is the most common subtype of chronic pain.</a:t>
            </a:r>
            <a:endParaRPr dirty="0"/>
          </a:p>
        </p:txBody>
      </p:sp>
      <p:sp>
        <p:nvSpPr>
          <p:cNvPr id="138" name="The Burden of Chronic Pain"/>
          <p:cNvSpPr txBox="1"/>
          <p:nvPr/>
        </p:nvSpPr>
        <p:spPr>
          <a:xfrm>
            <a:off x="1743273" y="571500"/>
            <a:ext cx="9518254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Burden of Chronic Pain</a:t>
            </a:r>
          </a:p>
        </p:txBody>
      </p:sp>
    </p:spTree>
    <p:extLst>
      <p:ext uri="{BB962C8B-B14F-4D97-AF65-F5344CB8AC3E}">
        <p14:creationId xmlns:p14="http://schemas.microsoft.com/office/powerpoint/2010/main" val="7143209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18-02-07 at 07.16.32.png" descr="Screen Shot 2018-02-07 at 07.16.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9046" y="1524000"/>
            <a:ext cx="7208602" cy="694874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Gate Control Theory of Pain"/>
          <p:cNvSpPr txBox="1"/>
          <p:nvPr/>
        </p:nvSpPr>
        <p:spPr>
          <a:xfrm>
            <a:off x="634853" y="493045"/>
            <a:ext cx="11735094" cy="79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120000"/>
              </a:lnSpc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Gate Control Theory of Pain</a:t>
            </a:r>
          </a:p>
        </p:txBody>
      </p:sp>
      <p:sp>
        <p:nvSpPr>
          <p:cNvPr id="155" name="Arrow"/>
          <p:cNvSpPr/>
          <p:nvPr/>
        </p:nvSpPr>
        <p:spPr>
          <a:xfrm>
            <a:off x="1414912" y="7395708"/>
            <a:ext cx="1564135" cy="655464"/>
          </a:xfrm>
          <a:prstGeom prst="rightArrow">
            <a:avLst>
              <a:gd name="adj1" fmla="val 32000"/>
              <a:gd name="adj2" fmla="val 124004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2600"/>
                </a:solidFill>
              </a:defRPr>
            </a:pPr>
            <a:endParaRPr/>
          </a:p>
        </p:txBody>
      </p:sp>
      <p:sp>
        <p:nvSpPr>
          <p:cNvPr id="156" name="Arrow"/>
          <p:cNvSpPr/>
          <p:nvPr/>
        </p:nvSpPr>
        <p:spPr>
          <a:xfrm>
            <a:off x="1414912" y="5543371"/>
            <a:ext cx="1564135" cy="655464"/>
          </a:xfrm>
          <a:prstGeom prst="rightArrow">
            <a:avLst>
              <a:gd name="adj1" fmla="val 32000"/>
              <a:gd name="adj2" fmla="val 124004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2600"/>
                </a:solidFill>
              </a:defRPr>
            </a:pPr>
            <a:endParaRPr/>
          </a:p>
        </p:txBody>
      </p:sp>
      <p:sp>
        <p:nvSpPr>
          <p:cNvPr id="157" name="Arrow"/>
          <p:cNvSpPr/>
          <p:nvPr/>
        </p:nvSpPr>
        <p:spPr>
          <a:xfrm>
            <a:off x="1414912" y="1926324"/>
            <a:ext cx="1564135" cy="655464"/>
          </a:xfrm>
          <a:prstGeom prst="rightArrow">
            <a:avLst>
              <a:gd name="adj1" fmla="val 32000"/>
              <a:gd name="adj2" fmla="val 124004"/>
            </a:avLst>
          </a:prstGeom>
          <a:blipFill>
            <a:blip r:embed="rId4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26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pinal Cord Stimulation"/>
          <p:cNvSpPr txBox="1"/>
          <p:nvPr/>
        </p:nvSpPr>
        <p:spPr>
          <a:xfrm>
            <a:off x="392971" y="3046804"/>
            <a:ext cx="608630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45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Spinal Cord Stimulation</a:t>
            </a:r>
          </a:p>
        </p:txBody>
      </p:sp>
      <p:sp>
        <p:nvSpPr>
          <p:cNvPr id="162" name="Stimulation for Chronic Pain"/>
          <p:cNvSpPr txBox="1"/>
          <p:nvPr/>
        </p:nvSpPr>
        <p:spPr>
          <a:xfrm>
            <a:off x="1644476" y="571500"/>
            <a:ext cx="9715848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Stimulation for Chronic Pain</a:t>
            </a:r>
          </a:p>
        </p:txBody>
      </p:sp>
      <p:pic>
        <p:nvPicPr>
          <p:cNvPr id="163" name="Screen Shot 2018-04-06 at 21.30.01.png" descr="Screen Shot 2018-04-06 at 21.30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6125" y="4621604"/>
            <a:ext cx="6132550" cy="330279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DRG Stimulation"/>
          <p:cNvSpPr txBox="1"/>
          <p:nvPr/>
        </p:nvSpPr>
        <p:spPr>
          <a:xfrm>
            <a:off x="7383608" y="3046804"/>
            <a:ext cx="437013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45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DRG Stimulation</a:t>
            </a:r>
          </a:p>
        </p:txBody>
      </p:sp>
      <p:sp>
        <p:nvSpPr>
          <p:cNvPr id="165" name="Line"/>
          <p:cNvSpPr/>
          <p:nvPr/>
        </p:nvSpPr>
        <p:spPr>
          <a:xfrm>
            <a:off x="4572456" y="3865635"/>
            <a:ext cx="755970" cy="75597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66" name="Line"/>
          <p:cNvSpPr/>
          <p:nvPr/>
        </p:nvSpPr>
        <p:spPr>
          <a:xfrm flipH="1">
            <a:off x="7873039" y="3872575"/>
            <a:ext cx="522118" cy="749030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Dorsal Column Stimulation at 40-60 Hz Frequency…"/>
          <p:cNvSpPr txBox="1"/>
          <p:nvPr/>
        </p:nvSpPr>
        <p:spPr>
          <a:xfrm>
            <a:off x="682898" y="1097251"/>
            <a:ext cx="9733154" cy="4554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endParaRPr lang="en-US" dirty="0"/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Dorsal Column Stimulation at 40-60 Hz Frequency</a:t>
            </a:r>
            <a:endParaRPr lang="en-US" dirty="0"/>
          </a:p>
          <a:p>
            <a:pPr marL="401052" indent="-401052" algn="l" defTabSz="1828800">
              <a:lnSpc>
                <a:spcPct val="120000"/>
              </a:lnSpc>
              <a:buSzPct val="100000"/>
              <a:buFontTx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Indications: </a:t>
            </a:r>
            <a:r>
              <a:rPr lang="en-US" sz="2000" dirty="0">
                <a:sym typeface="Calibri"/>
              </a:rPr>
              <a:t>chronic intractable pain of the trunk and/or limbs, including unilateral or bilateral pain associated with the following: failed back surgery syndrome (FBSS), intractable low back pain, and leg pain </a:t>
            </a:r>
            <a:endParaRPr sz="2000" dirty="0"/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Replaces pain with </a:t>
            </a:r>
            <a:r>
              <a:rPr dirty="0" err="1"/>
              <a:t>paresthesias</a:t>
            </a:r>
            <a:endParaRPr dirty="0"/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Better for extremity pain than for back pain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Can develop tolerance to stimulation over time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Paresthesias</a:t>
            </a:r>
            <a:r>
              <a:rPr dirty="0"/>
              <a:t> can be affected by postural changes</a:t>
            </a:r>
          </a:p>
        </p:txBody>
      </p:sp>
      <p:sp>
        <p:nvSpPr>
          <p:cNvPr id="169" name="Traditional Low Frequency SCS"/>
          <p:cNvSpPr txBox="1"/>
          <p:nvPr/>
        </p:nvSpPr>
        <p:spPr>
          <a:xfrm>
            <a:off x="1110207" y="387350"/>
            <a:ext cx="10784385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Traditional Low Frequency SCS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CEF624-1B5E-D64B-BFBE-4A3EEF54D924}"/>
              </a:ext>
            </a:extLst>
          </p:cNvPr>
          <p:cNvGrpSpPr/>
          <p:nvPr/>
        </p:nvGrpSpPr>
        <p:grpSpPr>
          <a:xfrm>
            <a:off x="3311995" y="5873651"/>
            <a:ext cx="6132550" cy="3439737"/>
            <a:chOff x="4343126" y="5114893"/>
            <a:chExt cx="6132550" cy="3439737"/>
          </a:xfrm>
        </p:grpSpPr>
        <p:pic>
          <p:nvPicPr>
            <p:cNvPr id="170" name="Screen Shot 2018-04-06 at 21.30.01.png" descr="Screen Shot 2018-04-06 at 21.30.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343126" y="5251838"/>
              <a:ext cx="6132550" cy="330279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1" name="Rounded Rectangle"/>
            <p:cNvSpPr/>
            <p:nvPr/>
          </p:nvSpPr>
          <p:spPr>
            <a:xfrm>
              <a:off x="5896130" y="5114893"/>
              <a:ext cx="1007418" cy="273892"/>
            </a:xfrm>
            <a:prstGeom prst="roundRect">
              <a:avLst>
                <a:gd name="adj" fmla="val 50000"/>
              </a:avLst>
            </a:prstGeom>
            <a:blipFill>
              <a:blip r:embed="rId3"/>
            </a:blip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2" name="Line"/>
            <p:cNvSpPr/>
            <p:nvPr/>
          </p:nvSpPr>
          <p:spPr>
            <a:xfrm>
              <a:off x="4629928" y="5290153"/>
              <a:ext cx="1127587" cy="1"/>
            </a:xfrm>
            <a:prstGeom prst="line">
              <a:avLst/>
            </a:prstGeom>
            <a:ln w="88900">
              <a:solidFill>
                <a:srgbClr val="0433FF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73" name="SCS Paddle"/>
          <p:cNvSpPr txBox="1"/>
          <p:nvPr/>
        </p:nvSpPr>
        <p:spPr>
          <a:xfrm>
            <a:off x="1493207" y="5794910"/>
            <a:ext cx="196218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SCS Paddle</a:t>
            </a:r>
          </a:p>
        </p:txBody>
      </p:sp>
      <p:sp>
        <p:nvSpPr>
          <p:cNvPr id="174" name="Other indications: CRPS, FBSS"/>
          <p:cNvSpPr txBox="1"/>
          <p:nvPr/>
        </p:nvSpPr>
        <p:spPr>
          <a:xfrm>
            <a:off x="531068" y="8864293"/>
            <a:ext cx="102657" cy="659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828800">
              <a:lnSpc>
                <a:spcPct val="120000"/>
              </a:lnSpc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f3.jpg"/>
          <p:cNvGrpSpPr/>
          <p:nvPr/>
        </p:nvGrpSpPr>
        <p:grpSpPr>
          <a:xfrm>
            <a:off x="4435684" y="4863830"/>
            <a:ext cx="4133429" cy="4548698"/>
            <a:chOff x="0" y="0"/>
            <a:chExt cx="4851364" cy="5190999"/>
          </a:xfrm>
        </p:grpSpPr>
        <p:pic>
          <p:nvPicPr>
            <p:cNvPr id="177" name="f3.jpg" descr="f3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597365" cy="4860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6" name="f3.jpg" descr="f3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851365" cy="5191000"/>
            </a:xfrm>
            <a:prstGeom prst="rect">
              <a:avLst/>
            </a:prstGeom>
            <a:effectLst/>
          </p:spPr>
        </p:pic>
      </p:grpSp>
      <p:sp>
        <p:nvSpPr>
          <p:cNvPr id="179" name="Percutaneous or through an open laminotomy…"/>
          <p:cNvSpPr txBox="1"/>
          <p:nvPr/>
        </p:nvSpPr>
        <p:spPr>
          <a:xfrm>
            <a:off x="1254980" y="1688601"/>
            <a:ext cx="10494840" cy="2744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Percutaneous or through an open laminotomy </a:t>
            </a:r>
            <a:endParaRPr lang="en-US" dirty="0"/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/>
              <a:t>Use of fluoroscopy</a:t>
            </a:r>
            <a:endParaRPr dirty="0"/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Epidural electrode placement between T8-T11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Externalize leads for trial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Internalization and placement of pulse generator</a:t>
            </a:r>
          </a:p>
        </p:txBody>
      </p:sp>
      <p:sp>
        <p:nvSpPr>
          <p:cNvPr id="180" name="SCS Placement"/>
          <p:cNvSpPr txBox="1"/>
          <p:nvPr/>
        </p:nvSpPr>
        <p:spPr>
          <a:xfrm>
            <a:off x="3836416" y="387350"/>
            <a:ext cx="5331967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SCS Placement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989" y="1622224"/>
            <a:ext cx="11238822" cy="6509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b="41510"/>
          <a:stretch>
            <a:fillRect/>
          </a:stretch>
        </p:blipFill>
        <p:spPr>
          <a:xfrm>
            <a:off x="7660734" y="5169326"/>
            <a:ext cx="4362439" cy="3145304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Newer technique…"/>
          <p:cNvSpPr txBox="1"/>
          <p:nvPr/>
        </p:nvSpPr>
        <p:spPr>
          <a:xfrm>
            <a:off x="873421" y="2761579"/>
            <a:ext cx="7394068" cy="374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Newer technique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10,000 Hz (vs. 40-60 Hz for regular SCS)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No </a:t>
            </a:r>
            <a:r>
              <a:rPr dirty="0" err="1"/>
              <a:t>paresthesias</a:t>
            </a:r>
            <a:r>
              <a:rPr dirty="0"/>
              <a:t> - no mapping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Some evidence for better outcomes compared to traditional SCS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Better outcomes for </a:t>
            </a:r>
            <a:r>
              <a:rPr dirty="0">
                <a:solidFill>
                  <a:srgbClr val="FF2600"/>
                </a:solidFill>
              </a:rPr>
              <a:t>BACK PAIN</a:t>
            </a:r>
          </a:p>
          <a:p>
            <a:pPr marL="401052" indent="-401052" algn="l" defTabSz="1828800">
              <a:lnSpc>
                <a:spcPct val="120000"/>
              </a:lnSpc>
              <a:buSzPct val="100000"/>
              <a:buChar char="•"/>
              <a:defRPr sz="29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Less tolerance to stimulation</a:t>
            </a:r>
          </a:p>
        </p:txBody>
      </p:sp>
      <p:sp>
        <p:nvSpPr>
          <p:cNvPr id="186" name="High Frequency SCS"/>
          <p:cNvSpPr txBox="1"/>
          <p:nvPr/>
        </p:nvSpPr>
        <p:spPr>
          <a:xfrm>
            <a:off x="2928143" y="387350"/>
            <a:ext cx="7148514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828800">
              <a:lnSpc>
                <a:spcPct val="120000"/>
              </a:lnSpc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High Frequency SCS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7800</TotalTime>
  <Words>1061</Words>
  <Application>Microsoft Macintosh PowerPoint</Application>
  <PresentationFormat>Custom</PresentationFormat>
  <Paragraphs>142</Paragraphs>
  <Slides>21</Slides>
  <Notes>11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Chalkboard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Ausaf Bari</cp:lastModifiedBy>
  <cp:revision>40</cp:revision>
  <dcterms:modified xsi:type="dcterms:W3CDTF">2019-01-30T19:53:01Z</dcterms:modified>
</cp:coreProperties>
</file>