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67" r:id="rId3"/>
    <p:sldId id="266" r:id="rId4"/>
    <p:sldId id="26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A00"/>
    <a:srgbClr val="DCB914"/>
    <a:srgbClr val="FFD600"/>
    <a:srgbClr val="D5A30A"/>
    <a:srgbClr val="D49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00"/>
    <p:restoredTop sz="82202"/>
  </p:normalViewPr>
  <p:slideViewPr>
    <p:cSldViewPr snapToGrid="0">
      <p:cViewPr varScale="1">
        <p:scale>
          <a:sx n="102" d="100"/>
          <a:sy n="102" d="100"/>
        </p:scale>
        <p:origin x="127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DE7841-7F53-8A4A-8590-290C25145090}" type="datetimeFigureOut">
              <a:rPr lang="en-US" smtClean="0"/>
              <a:t>7/12/26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4DD593-D3A2-D54C-9F25-A40E61F27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709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Ben </a:t>
            </a:r>
            <a:r>
              <a:rPr lang="en-US" dirty="0" err="1"/>
              <a:t>carroll</a:t>
            </a:r>
            <a:r>
              <a:rPr lang="en-US" dirty="0"/>
              <a:t> Semmes Murphy clinic at </a:t>
            </a:r>
            <a:r>
              <a:rPr lang="en-US" dirty="0" err="1"/>
              <a:t>Utenn</a:t>
            </a:r>
            <a:r>
              <a:rPr lang="en-US" dirty="0"/>
              <a:t> </a:t>
            </a:r>
            <a:r>
              <a:rPr lang="en-US" dirty="0" err="1"/>
              <a:t>memphis</a:t>
            </a:r>
            <a:endParaRPr lang="en-US" dirty="0"/>
          </a:p>
          <a:p>
            <a:endParaRPr lang="en-US" dirty="0"/>
          </a:p>
          <a:p>
            <a:r>
              <a:rPr lang="en-US" dirty="0"/>
              <a:t>Won </a:t>
            </a:r>
            <a:r>
              <a:rPr lang="en-US" dirty="0" err="1"/>
              <a:t>soek</a:t>
            </a:r>
            <a:r>
              <a:rPr lang="en-US" dirty="0"/>
              <a:t> Chang Associate professor at Yonsei university, </a:t>
            </a:r>
            <a:r>
              <a:rPr lang="en-US" dirty="0" err="1"/>
              <a:t>seoul</a:t>
            </a:r>
            <a:r>
              <a:rPr lang="en-US" dirty="0"/>
              <a:t>,  south </a:t>
            </a:r>
            <a:r>
              <a:rPr lang="en-US" dirty="0" err="1"/>
              <a:t>korea</a:t>
            </a:r>
            <a:endParaRPr lang="en-US" dirty="0"/>
          </a:p>
          <a:p>
            <a:endParaRPr lang="en-US" dirty="0"/>
          </a:p>
          <a:p>
            <a:r>
              <a:rPr lang="en-US" dirty="0"/>
              <a:t>Adam Hebb kaiser </a:t>
            </a:r>
            <a:r>
              <a:rPr lang="en-US" dirty="0" err="1"/>
              <a:t>permanente</a:t>
            </a:r>
            <a:r>
              <a:rPr lang="en-US" dirty="0"/>
              <a:t> </a:t>
            </a:r>
          </a:p>
          <a:p>
            <a:br>
              <a:rPr lang="en-US" dirty="0"/>
            </a:br>
            <a:br>
              <a:rPr lang="en-US" dirty="0"/>
            </a:br>
            <a:r>
              <a:rPr lang="en-US" dirty="0"/>
              <a:t>Eddie </a:t>
            </a:r>
            <a:r>
              <a:rPr lang="en-US" dirty="0" err="1"/>
              <a:t>tsvankin</a:t>
            </a:r>
            <a:r>
              <a:rPr lang="en-US" dirty="0"/>
              <a:t> Colorado Brain And Spine Institute Denver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4DD593-D3A2-D54C-9F25-A40E61F27F5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429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4DD593-D3A2-D54C-9F25-A40E61F27F5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528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CF0DF-8B34-BE42-526B-D8712B7837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F32915-63EC-3EBF-ECBB-913BED2AA0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BBB9C-C792-5523-6993-8177B55B7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B052C-4D20-5448-B9C5-6586CEA17311}" type="datetimeFigureOut">
              <a:rPr lang="en-US" smtClean="0"/>
              <a:t>7/12/26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220071-E9D7-1F1E-48F4-CA45F9DC0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9568A-D4C6-617D-71D7-861CC6FB3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5880-DDF0-2F45-ADAB-59D26731A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022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A1826-FBF7-1D71-6A09-4AEB03D22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B41B4B-7283-A399-ADDE-EA2DB0BD9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F16288-7528-B471-89A3-35E8E3F9F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B052C-4D20-5448-B9C5-6586CEA17311}" type="datetimeFigureOut">
              <a:rPr lang="en-US" smtClean="0"/>
              <a:t>7/12/26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611170-EC93-6F14-74CF-6BD5361A1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760250-FB4D-D303-BF14-F1E94CAE3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5880-DDF0-2F45-ADAB-59D26731A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767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07760C-BD8A-7DDA-1071-6ABFA60607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0C823D-4CA4-0498-B624-6C21ABEB03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362FAD-9ABD-A789-519C-8349C1FFE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B052C-4D20-5448-B9C5-6586CEA17311}" type="datetimeFigureOut">
              <a:rPr lang="en-US" smtClean="0"/>
              <a:t>7/12/26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12512D-55D4-8A08-568A-4067F73BD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86AC6B-7115-6CE3-6DCB-7882745D9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5880-DDF0-2F45-ADAB-59D26731A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274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29C61-BBDC-4E3E-A347-119CACD0B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C746D9-1641-01EB-D41B-8759E670E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F80397-5DBE-611E-684F-6B63D27DF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B052C-4D20-5448-B9C5-6586CEA17311}" type="datetimeFigureOut">
              <a:rPr lang="en-US" smtClean="0"/>
              <a:t>7/12/26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BB971E-0416-A834-CF25-2EDA09EA1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032D3B-E260-42B3-CE57-1207B2CD2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5880-DDF0-2F45-ADAB-59D26731A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62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BE22F-C361-5AD5-579B-43C94929D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CE35AE-DE9D-CED2-C202-AE43BF0714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9BC346-D4B8-EC15-2180-8CF65E8B9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B052C-4D20-5448-B9C5-6586CEA17311}" type="datetimeFigureOut">
              <a:rPr lang="en-US" smtClean="0"/>
              <a:t>7/12/26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F9452-BEE8-2CA6-7CE2-A67D93019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E823BB-57AA-250B-B539-F57DE8B37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5880-DDF0-2F45-ADAB-59D26731A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44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4CACC-C30E-444A-EE01-3715ECFEF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F05763-11FE-0D85-F461-AC7C5CCF1C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F151EA-70B7-6D41-C040-FDEF7FFF73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B48EF8-C246-0B1C-B3C6-01FCB6FE4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B052C-4D20-5448-B9C5-6586CEA17311}" type="datetimeFigureOut">
              <a:rPr lang="en-US" smtClean="0"/>
              <a:t>7/12/26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6240E1-37DD-7912-F22F-8D7BB2DF2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684CAE-051A-35F8-5E75-9BB84B846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5880-DDF0-2F45-ADAB-59D26731A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980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A66A7-64A4-3B5D-BB4E-97BFBADD7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1EA511-FC98-1B7B-19B6-EF62251CCC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00FF7B-70C1-0B36-0C69-CD898F09F0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7F6AFA-212F-286F-FFBE-A8CA3D806E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EB8808-47B9-A8DE-FD9A-EC2DB2147F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C973B0-ABCF-DF22-5A3C-5D099B8DF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B052C-4D20-5448-B9C5-6586CEA17311}" type="datetimeFigureOut">
              <a:rPr lang="en-US" smtClean="0"/>
              <a:t>7/12/26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A3CC44-C26D-74B2-38BB-DE342408C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1290C2-6BA6-5577-5B48-B199F6C04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5880-DDF0-2F45-ADAB-59D26731A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796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D9917-8087-01AF-2AE2-7BC130DCD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B731E6-2200-39A3-612A-5D11159D7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B052C-4D20-5448-B9C5-6586CEA17311}" type="datetimeFigureOut">
              <a:rPr lang="en-US" smtClean="0"/>
              <a:t>7/12/26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0B2635-BA4B-0C6B-FAA7-E290DC0C5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5D98C0-E289-3EC7-7255-8CE0ACCC2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5880-DDF0-2F45-ADAB-59D26731A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78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0433-D83C-5F76-19E9-CD37DC24D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B052C-4D20-5448-B9C5-6586CEA17311}" type="datetimeFigureOut">
              <a:rPr lang="en-US" smtClean="0"/>
              <a:t>7/12/26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D350C3-0FB0-509B-477C-FE3C81FEF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4B2D20-1262-A0FA-599A-6721CA381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5880-DDF0-2F45-ADAB-59D26731A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406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39765-6FA9-28EE-9D36-C37C4D414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D73889-DD75-23B7-8AD3-A3A22522D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E4273C-2BC5-EEBA-4BA8-B22D85A88D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C5B425-AEB1-6F90-FC65-99B977495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B052C-4D20-5448-B9C5-6586CEA17311}" type="datetimeFigureOut">
              <a:rPr lang="en-US" smtClean="0"/>
              <a:t>7/12/26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F486C8-46E3-552D-8AB1-A9D1C12BD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3E7192-3DCA-C072-5CD5-574436295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5880-DDF0-2F45-ADAB-59D26731A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290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9E778-25A0-A5B8-FECA-F9CBBD9EB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364314-BDAD-92D5-820D-E00B7A38C6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4D940-EC2D-2EE5-DD07-3305082688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6DBA53-A150-4B2B-C27B-80F476668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B052C-4D20-5448-B9C5-6586CEA17311}" type="datetimeFigureOut">
              <a:rPr lang="en-US" smtClean="0"/>
              <a:t>7/12/26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996C68-440F-95C1-7F05-53260F9AB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DE8F37-22E8-E1F3-495A-366A3D60D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5880-DDF0-2F45-ADAB-59D26731A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127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F69959-079A-08F6-6729-717FFB7FA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2D90F2-AC2B-C6B7-3833-240B6AA66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D74D24-B23C-24D7-F6A2-E0FD31D100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2B052C-4D20-5448-B9C5-6586CEA17311}" type="datetimeFigureOut">
              <a:rPr lang="en-US" smtClean="0"/>
              <a:t>7/12/26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4E26F0-A7B3-4989-C1F5-212A0B2DC4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81914-4252-15B5-7FAC-41FC2E85BD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BD5880-DDF0-2F45-ADAB-59D26731A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362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jpeg"/><Relationship Id="rId39" Type="http://schemas.openxmlformats.org/officeDocument/2006/relationships/image" Target="../media/image41.png"/><Relationship Id="rId21" Type="http://schemas.openxmlformats.org/officeDocument/2006/relationships/image" Target="../media/image23.png"/><Relationship Id="rId34" Type="http://schemas.openxmlformats.org/officeDocument/2006/relationships/image" Target="../media/image36.jpg"/><Relationship Id="rId7" Type="http://schemas.openxmlformats.org/officeDocument/2006/relationships/image" Target="../media/image9.png"/><Relationship Id="rId12" Type="http://schemas.openxmlformats.org/officeDocument/2006/relationships/image" Target="../media/image14.jpe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33" Type="http://schemas.openxmlformats.org/officeDocument/2006/relationships/image" Target="../media/image35.png"/><Relationship Id="rId38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8.jpeg"/><Relationship Id="rId20" Type="http://schemas.openxmlformats.org/officeDocument/2006/relationships/image" Target="../media/image22.png"/><Relationship Id="rId29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jpeg"/><Relationship Id="rId32" Type="http://schemas.openxmlformats.org/officeDocument/2006/relationships/image" Target="../media/image34.jpeg"/><Relationship Id="rId37" Type="http://schemas.openxmlformats.org/officeDocument/2006/relationships/image" Target="../media/image39.png"/><Relationship Id="rId40" Type="http://schemas.openxmlformats.org/officeDocument/2006/relationships/image" Target="../media/image42.jpeg"/><Relationship Id="rId5" Type="http://schemas.openxmlformats.org/officeDocument/2006/relationships/image" Target="../media/image7.png"/><Relationship Id="rId15" Type="http://schemas.openxmlformats.org/officeDocument/2006/relationships/image" Target="../media/image17.jpg"/><Relationship Id="rId23" Type="http://schemas.openxmlformats.org/officeDocument/2006/relationships/image" Target="../media/image25.jpeg"/><Relationship Id="rId28" Type="http://schemas.openxmlformats.org/officeDocument/2006/relationships/image" Target="../media/image30.jpeg"/><Relationship Id="rId36" Type="http://schemas.openxmlformats.org/officeDocument/2006/relationships/image" Target="../media/image38.png"/><Relationship Id="rId10" Type="http://schemas.openxmlformats.org/officeDocument/2006/relationships/image" Target="../media/image12.jpeg"/><Relationship Id="rId19" Type="http://schemas.openxmlformats.org/officeDocument/2006/relationships/image" Target="../media/image21.png"/><Relationship Id="rId31" Type="http://schemas.openxmlformats.org/officeDocument/2006/relationships/image" Target="../media/image33.jpeg"/><Relationship Id="rId4" Type="http://schemas.openxmlformats.org/officeDocument/2006/relationships/image" Target="../media/image6.jpeg"/><Relationship Id="rId9" Type="http://schemas.openxmlformats.org/officeDocument/2006/relationships/image" Target="../media/image11.png"/><Relationship Id="rId14" Type="http://schemas.openxmlformats.org/officeDocument/2006/relationships/image" Target="../media/image16.jpeg"/><Relationship Id="rId22" Type="http://schemas.openxmlformats.org/officeDocument/2006/relationships/image" Target="../media/image24.png"/><Relationship Id="rId27" Type="http://schemas.openxmlformats.org/officeDocument/2006/relationships/image" Target="../media/image29.png"/><Relationship Id="rId30" Type="http://schemas.openxmlformats.org/officeDocument/2006/relationships/image" Target="../media/image32.jpg"/><Relationship Id="rId35" Type="http://schemas.openxmlformats.org/officeDocument/2006/relationships/image" Target="../media/image37.jpeg"/><Relationship Id="rId8" Type="http://schemas.openxmlformats.org/officeDocument/2006/relationships/image" Target="../media/image10.jpeg"/><Relationship Id="rId3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Jennifer.Hasenbalg@CUAnschutz.edu" TargetMode="Externa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C292CC9-216E-AE10-5018-E72E6C97238A}"/>
              </a:ext>
            </a:extLst>
          </p:cNvPr>
          <p:cNvSpPr txBox="1">
            <a:spLocks/>
          </p:cNvSpPr>
          <p:nvPr/>
        </p:nvSpPr>
        <p:spPr>
          <a:xfrm>
            <a:off x="1506084" y="1046040"/>
            <a:ext cx="9179832" cy="14700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13</a:t>
            </a:r>
            <a:r>
              <a:rPr lang="en-US" baseline="30000" dirty="0"/>
              <a:t>th</a:t>
            </a:r>
            <a:r>
              <a:rPr lang="en-US" dirty="0"/>
              <a:t> Annual Hands-On Practical Course in Stereotactic and Functional Neurosurgery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E23723-73FF-4F6E-C46C-F505F74DD0C8}"/>
              </a:ext>
            </a:extLst>
          </p:cNvPr>
          <p:cNvSpPr txBox="1"/>
          <p:nvPr/>
        </p:nvSpPr>
        <p:spPr>
          <a:xfrm>
            <a:off x="651353" y="2596172"/>
            <a:ext cx="108475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Center for Surgical Innovation, University of Colorado Anschutz School of Medicine, Aurora, CO</a:t>
            </a:r>
          </a:p>
          <a:p>
            <a:pPr algn="ctr"/>
            <a:r>
              <a:rPr lang="en-US" b="1" dirty="0"/>
              <a:t>October 23-25, 2026</a:t>
            </a:r>
          </a:p>
        </p:txBody>
      </p:sp>
      <p:pic>
        <p:nvPicPr>
          <p:cNvPr id="6" name="Picture 5" descr="A logo for a company&#10;&#10;Description automatically generated">
            <a:extLst>
              <a:ext uri="{FF2B5EF4-FFF2-40B4-BE49-F238E27FC236}">
                <a16:creationId xmlns:a16="http://schemas.microsoft.com/office/drawing/2014/main" id="{081DFFC8-3CD3-C330-DA55-A1D384875D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21" y="158036"/>
            <a:ext cx="3106965" cy="1163813"/>
          </a:xfrm>
          <a:prstGeom prst="rect">
            <a:avLst/>
          </a:prstGeom>
        </p:spPr>
      </p:pic>
      <p:pic>
        <p:nvPicPr>
          <p:cNvPr id="7" name="Picture 6" descr="A black and tan logo&#10;&#10;Description automatically generated">
            <a:extLst>
              <a:ext uri="{FF2B5EF4-FFF2-40B4-BE49-F238E27FC236}">
                <a16:creationId xmlns:a16="http://schemas.microsoft.com/office/drawing/2014/main" id="{B787D8B4-E85A-DB33-F6B2-B94FAF3009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1418" y="0"/>
            <a:ext cx="1120061" cy="1163813"/>
          </a:xfrm>
          <a:prstGeom prst="rect">
            <a:avLst/>
          </a:prstGeom>
        </p:spPr>
      </p:pic>
      <p:pic>
        <p:nvPicPr>
          <p:cNvPr id="12" name="image4.png">
            <a:extLst>
              <a:ext uri="{FF2B5EF4-FFF2-40B4-BE49-F238E27FC236}">
                <a16:creationId xmlns:a16="http://schemas.microsoft.com/office/drawing/2014/main" id="{DC3B64A7-6D39-24F7-6B17-6E9C9C8CAAD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83973" y="0"/>
            <a:ext cx="2067317" cy="145020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icture 7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CE0FC876-C720-42D4-F056-2C6C03B663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9321" y="3322610"/>
            <a:ext cx="8241508" cy="323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139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4652494" y="677644"/>
            <a:ext cx="28542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Course Faculty</a:t>
            </a:r>
          </a:p>
        </p:txBody>
      </p:sp>
      <p:pic>
        <p:nvPicPr>
          <p:cNvPr id="1401" name="FacultyPhoto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1000" y="1308000"/>
            <a:ext cx="800000" cy="800000"/>
          </a:xfrm>
          <a:prstGeom prst="rect">
            <a:avLst/>
          </a:prstGeom>
        </p:spPr>
      </p:pic>
      <p:sp>
        <p:nvSpPr>
          <p:cNvPr id="1402" name="FacultyName1"/>
          <p:cNvSpPr txBox="1"/>
          <p:nvPr/>
        </p:nvSpPr>
        <p:spPr>
          <a:xfrm>
            <a:off x="1871000" y="2112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Ellen Air</a:t>
            </a:r>
          </a:p>
        </p:txBody>
      </p:sp>
      <p:sp>
        <p:nvSpPr>
          <p:cNvPr id="1403" name="FacultyAffil1"/>
          <p:cNvSpPr txBox="1"/>
          <p:nvPr/>
        </p:nvSpPr>
        <p:spPr>
          <a:xfrm>
            <a:off x="1871000" y="2332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>
                <a:solidFill>
                  <a:srgbClr val="595959"/>
                </a:solidFill>
                <a:latin typeface="Arial"/>
              </a:rPr>
              <a:t>Henry Ford Health</a:t>
            </a:r>
          </a:p>
        </p:txBody>
      </p:sp>
      <p:pic>
        <p:nvPicPr>
          <p:cNvPr id="1404" name="FacultyPhoto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1000" y="1308000"/>
            <a:ext cx="800000" cy="800000"/>
          </a:xfrm>
          <a:prstGeom prst="rect">
            <a:avLst/>
          </a:prstGeom>
        </p:spPr>
      </p:pic>
      <p:sp>
        <p:nvSpPr>
          <p:cNvPr id="1405" name="FacultyName2"/>
          <p:cNvSpPr txBox="1"/>
          <p:nvPr/>
        </p:nvSpPr>
        <p:spPr>
          <a:xfrm>
            <a:off x="2721000" y="2112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Rushna Ali</a:t>
            </a:r>
          </a:p>
        </p:txBody>
      </p:sp>
      <p:sp>
        <p:nvSpPr>
          <p:cNvPr id="1406" name="FacultyAffil2"/>
          <p:cNvSpPr txBox="1"/>
          <p:nvPr/>
        </p:nvSpPr>
        <p:spPr>
          <a:xfrm>
            <a:off x="2721000" y="2332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>
                <a:solidFill>
                  <a:srgbClr val="595959"/>
                </a:solidFill>
                <a:latin typeface="Arial"/>
              </a:rPr>
              <a:t>Mayo Clinic, Rochester, MN</a:t>
            </a:r>
          </a:p>
        </p:txBody>
      </p:sp>
      <p:pic>
        <p:nvPicPr>
          <p:cNvPr id="1407" name="FacultyPhoto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000" y="1308000"/>
            <a:ext cx="800000" cy="800000"/>
          </a:xfrm>
          <a:prstGeom prst="rect">
            <a:avLst/>
          </a:prstGeom>
        </p:spPr>
      </p:pic>
      <p:sp>
        <p:nvSpPr>
          <p:cNvPr id="1408" name="FacultyName3"/>
          <p:cNvSpPr txBox="1"/>
          <p:nvPr/>
        </p:nvSpPr>
        <p:spPr>
          <a:xfrm>
            <a:off x="3571000" y="2112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Sana Aslam</a:t>
            </a:r>
          </a:p>
        </p:txBody>
      </p:sp>
      <p:sp>
        <p:nvSpPr>
          <p:cNvPr id="1409" name="FacultyAffil3"/>
          <p:cNvSpPr txBox="1"/>
          <p:nvPr/>
        </p:nvSpPr>
        <p:spPr>
          <a:xfrm>
            <a:off x="3571000" y="2332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>
                <a:solidFill>
                  <a:srgbClr val="595959"/>
                </a:solidFill>
                <a:latin typeface="Arial"/>
              </a:rPr>
              <a:t>University of Colorado Anschutz</a:t>
            </a:r>
          </a:p>
        </p:txBody>
      </p:sp>
      <p:pic>
        <p:nvPicPr>
          <p:cNvPr id="1410" name="FacultyPhoto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1000" y="1308000"/>
            <a:ext cx="800000" cy="800000"/>
          </a:xfrm>
          <a:prstGeom prst="rect">
            <a:avLst/>
          </a:prstGeom>
        </p:spPr>
      </p:pic>
      <p:sp>
        <p:nvSpPr>
          <p:cNvPr id="1411" name="FacultyName4"/>
          <p:cNvSpPr txBox="1"/>
          <p:nvPr/>
        </p:nvSpPr>
        <p:spPr>
          <a:xfrm>
            <a:off x="4421000" y="2112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Alex Baumgartner</a:t>
            </a:r>
          </a:p>
        </p:txBody>
      </p:sp>
      <p:sp>
        <p:nvSpPr>
          <p:cNvPr id="1412" name="FacultyAffil4"/>
          <p:cNvSpPr txBox="1"/>
          <p:nvPr/>
        </p:nvSpPr>
        <p:spPr>
          <a:xfrm>
            <a:off x="4421000" y="2377209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 dirty="0">
                <a:solidFill>
                  <a:srgbClr val="595959"/>
                </a:solidFill>
                <a:latin typeface="Arial"/>
              </a:rPr>
              <a:t>University of Colorado Anschutz</a:t>
            </a:r>
          </a:p>
        </p:txBody>
      </p:sp>
      <p:pic>
        <p:nvPicPr>
          <p:cNvPr id="1413" name="FacultyPhoto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71000" y="1308000"/>
            <a:ext cx="800000" cy="800000"/>
          </a:xfrm>
          <a:prstGeom prst="rect">
            <a:avLst/>
          </a:prstGeom>
        </p:spPr>
      </p:pic>
      <p:sp>
        <p:nvSpPr>
          <p:cNvPr id="1414" name="FacultyName5"/>
          <p:cNvSpPr txBox="1"/>
          <p:nvPr/>
        </p:nvSpPr>
        <p:spPr>
          <a:xfrm>
            <a:off x="5271000" y="2112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Ben Carroll</a:t>
            </a:r>
          </a:p>
        </p:txBody>
      </p:sp>
      <p:sp>
        <p:nvSpPr>
          <p:cNvPr id="1415" name="FacultyAffil5"/>
          <p:cNvSpPr txBox="1"/>
          <p:nvPr/>
        </p:nvSpPr>
        <p:spPr>
          <a:xfrm>
            <a:off x="5271000" y="2332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 dirty="0">
                <a:solidFill>
                  <a:srgbClr val="595959"/>
                </a:solidFill>
                <a:latin typeface="Arial"/>
              </a:rPr>
              <a:t>Semmes-Murphy Clinic</a:t>
            </a:r>
          </a:p>
        </p:txBody>
      </p:sp>
      <p:pic>
        <p:nvPicPr>
          <p:cNvPr id="1416" name="FacultyPhoto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21000" y="1308000"/>
            <a:ext cx="800000" cy="800000"/>
          </a:xfrm>
          <a:prstGeom prst="rect">
            <a:avLst/>
          </a:prstGeom>
        </p:spPr>
      </p:pic>
      <p:sp>
        <p:nvSpPr>
          <p:cNvPr id="1417" name="FacultyName6"/>
          <p:cNvSpPr txBox="1"/>
          <p:nvPr/>
        </p:nvSpPr>
        <p:spPr>
          <a:xfrm>
            <a:off x="6121000" y="2112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Jonathan Cavaleri</a:t>
            </a:r>
          </a:p>
        </p:txBody>
      </p:sp>
      <p:sp>
        <p:nvSpPr>
          <p:cNvPr id="1418" name="FacultyAffil6"/>
          <p:cNvSpPr txBox="1"/>
          <p:nvPr/>
        </p:nvSpPr>
        <p:spPr>
          <a:xfrm>
            <a:off x="6121000" y="2382104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 dirty="0">
                <a:solidFill>
                  <a:srgbClr val="595959"/>
                </a:solidFill>
                <a:latin typeface="Arial"/>
              </a:rPr>
              <a:t>UTHealth Houston</a:t>
            </a:r>
          </a:p>
        </p:txBody>
      </p:sp>
      <p:pic>
        <p:nvPicPr>
          <p:cNvPr id="1419" name="FacultyPhoto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71000" y="1308000"/>
            <a:ext cx="800000" cy="800000"/>
          </a:xfrm>
          <a:prstGeom prst="rect">
            <a:avLst/>
          </a:prstGeom>
        </p:spPr>
      </p:pic>
      <p:sp>
        <p:nvSpPr>
          <p:cNvPr id="1420" name="FacultyName7"/>
          <p:cNvSpPr txBox="1"/>
          <p:nvPr/>
        </p:nvSpPr>
        <p:spPr>
          <a:xfrm>
            <a:off x="6971000" y="2112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Rachel Davis</a:t>
            </a:r>
          </a:p>
        </p:txBody>
      </p:sp>
      <p:sp>
        <p:nvSpPr>
          <p:cNvPr id="1421" name="FacultyAffil7"/>
          <p:cNvSpPr txBox="1"/>
          <p:nvPr/>
        </p:nvSpPr>
        <p:spPr>
          <a:xfrm>
            <a:off x="6971000" y="2332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>
                <a:solidFill>
                  <a:srgbClr val="595959"/>
                </a:solidFill>
                <a:latin typeface="Arial"/>
              </a:rPr>
              <a:t>University of Colorado Anschutz</a:t>
            </a:r>
          </a:p>
        </p:txBody>
      </p:sp>
      <p:pic>
        <p:nvPicPr>
          <p:cNvPr id="1422" name="FacultyPhoto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21000" y="1308000"/>
            <a:ext cx="800000" cy="800000"/>
          </a:xfrm>
          <a:prstGeom prst="rect">
            <a:avLst/>
          </a:prstGeom>
        </p:spPr>
      </p:pic>
      <p:sp>
        <p:nvSpPr>
          <p:cNvPr id="1423" name="FacultyName8"/>
          <p:cNvSpPr txBox="1"/>
          <p:nvPr/>
        </p:nvSpPr>
        <p:spPr>
          <a:xfrm>
            <a:off x="7821000" y="2112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Peter Fecci</a:t>
            </a:r>
          </a:p>
        </p:txBody>
      </p:sp>
      <p:sp>
        <p:nvSpPr>
          <p:cNvPr id="1424" name="FacultyAffil8"/>
          <p:cNvSpPr txBox="1"/>
          <p:nvPr/>
        </p:nvSpPr>
        <p:spPr>
          <a:xfrm>
            <a:off x="7821000" y="2332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>
                <a:solidFill>
                  <a:srgbClr val="595959"/>
                </a:solidFill>
                <a:latin typeface="Arial"/>
              </a:rPr>
              <a:t>University of Colorado Anschutz</a:t>
            </a:r>
          </a:p>
        </p:txBody>
      </p:sp>
      <p:pic>
        <p:nvPicPr>
          <p:cNvPr id="1425" name="FacultyPhoto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71000" y="1308000"/>
            <a:ext cx="800000" cy="800000"/>
          </a:xfrm>
          <a:prstGeom prst="rect">
            <a:avLst/>
          </a:prstGeom>
        </p:spPr>
      </p:pic>
      <p:sp>
        <p:nvSpPr>
          <p:cNvPr id="1426" name="FacultyName9"/>
          <p:cNvSpPr txBox="1"/>
          <p:nvPr/>
        </p:nvSpPr>
        <p:spPr>
          <a:xfrm>
            <a:off x="8671000" y="2112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Fabio Grassia</a:t>
            </a:r>
          </a:p>
        </p:txBody>
      </p:sp>
      <p:sp>
        <p:nvSpPr>
          <p:cNvPr id="1427" name="FacultyAffil9"/>
          <p:cNvSpPr txBox="1"/>
          <p:nvPr/>
        </p:nvSpPr>
        <p:spPr>
          <a:xfrm>
            <a:off x="8671000" y="2332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 dirty="0">
                <a:solidFill>
                  <a:srgbClr val="595959"/>
                </a:solidFill>
                <a:latin typeface="Arial"/>
              </a:rPr>
              <a:t>Denver Health</a:t>
            </a:r>
          </a:p>
        </p:txBody>
      </p:sp>
      <p:pic>
        <p:nvPicPr>
          <p:cNvPr id="1428" name="FacultyPhoto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21000" y="1308000"/>
            <a:ext cx="800000" cy="800000"/>
          </a:xfrm>
          <a:prstGeom prst="rect">
            <a:avLst/>
          </a:prstGeom>
        </p:spPr>
      </p:pic>
      <p:sp>
        <p:nvSpPr>
          <p:cNvPr id="1429" name="FacultyName10"/>
          <p:cNvSpPr txBox="1"/>
          <p:nvPr/>
        </p:nvSpPr>
        <p:spPr>
          <a:xfrm>
            <a:off x="9521000" y="2112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Steve Harward II</a:t>
            </a:r>
          </a:p>
        </p:txBody>
      </p:sp>
      <p:sp>
        <p:nvSpPr>
          <p:cNvPr id="1430" name="FacultyAffil10"/>
          <p:cNvSpPr txBox="1"/>
          <p:nvPr/>
        </p:nvSpPr>
        <p:spPr>
          <a:xfrm>
            <a:off x="9521000" y="2332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>
                <a:solidFill>
                  <a:srgbClr val="595959"/>
                </a:solidFill>
                <a:latin typeface="Arial"/>
              </a:rPr>
              <a:t>Duke University</a:t>
            </a:r>
          </a:p>
        </p:txBody>
      </p:sp>
      <p:pic>
        <p:nvPicPr>
          <p:cNvPr id="1431" name="FacultyPhoto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71000" y="2620000"/>
            <a:ext cx="800000" cy="800000"/>
          </a:xfrm>
          <a:prstGeom prst="rect">
            <a:avLst/>
          </a:prstGeom>
        </p:spPr>
      </p:pic>
      <p:sp>
        <p:nvSpPr>
          <p:cNvPr id="1432" name="FacultyName11"/>
          <p:cNvSpPr txBox="1"/>
          <p:nvPr/>
        </p:nvSpPr>
        <p:spPr>
          <a:xfrm>
            <a:off x="1871000" y="3424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Adam Hebb</a:t>
            </a:r>
          </a:p>
        </p:txBody>
      </p:sp>
      <p:sp>
        <p:nvSpPr>
          <p:cNvPr id="1433" name="FacultyAffil11"/>
          <p:cNvSpPr txBox="1"/>
          <p:nvPr/>
        </p:nvSpPr>
        <p:spPr>
          <a:xfrm>
            <a:off x="1871000" y="3644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>
                <a:solidFill>
                  <a:srgbClr val="595959"/>
                </a:solidFill>
                <a:latin typeface="Arial"/>
              </a:rPr>
              <a:t>Swedish Medical Center, Seattle</a:t>
            </a:r>
          </a:p>
        </p:txBody>
      </p:sp>
      <p:pic>
        <p:nvPicPr>
          <p:cNvPr id="1434" name="FacultyPhoto1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721000" y="2620000"/>
            <a:ext cx="800000" cy="800000"/>
          </a:xfrm>
          <a:prstGeom prst="rect">
            <a:avLst/>
          </a:prstGeom>
        </p:spPr>
      </p:pic>
      <p:sp>
        <p:nvSpPr>
          <p:cNvPr id="1435" name="FacultyName12"/>
          <p:cNvSpPr txBox="1"/>
          <p:nvPr/>
        </p:nvSpPr>
        <p:spPr>
          <a:xfrm>
            <a:off x="2721000" y="3424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Lora Kahn</a:t>
            </a:r>
          </a:p>
        </p:txBody>
      </p:sp>
      <p:sp>
        <p:nvSpPr>
          <p:cNvPr id="1436" name="FacultyAffil12"/>
          <p:cNvSpPr txBox="1"/>
          <p:nvPr/>
        </p:nvSpPr>
        <p:spPr>
          <a:xfrm>
            <a:off x="2721000" y="3644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>
                <a:solidFill>
                  <a:srgbClr val="595959"/>
                </a:solidFill>
                <a:latin typeface="Arial"/>
              </a:rPr>
              <a:t>Ochsner Health</a:t>
            </a:r>
          </a:p>
        </p:txBody>
      </p:sp>
      <p:pic>
        <p:nvPicPr>
          <p:cNvPr id="1437" name="FacultyPhoto1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71000" y="2620000"/>
            <a:ext cx="800000" cy="800000"/>
          </a:xfrm>
          <a:prstGeom prst="rect">
            <a:avLst/>
          </a:prstGeom>
        </p:spPr>
      </p:pic>
      <p:sp>
        <p:nvSpPr>
          <p:cNvPr id="1438" name="FacultyName13"/>
          <p:cNvSpPr txBox="1"/>
          <p:nvPr/>
        </p:nvSpPr>
        <p:spPr>
          <a:xfrm>
            <a:off x="3571000" y="3424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Lesley Kaye</a:t>
            </a:r>
          </a:p>
        </p:txBody>
      </p:sp>
      <p:sp>
        <p:nvSpPr>
          <p:cNvPr id="1439" name="FacultyAffil13"/>
          <p:cNvSpPr txBox="1"/>
          <p:nvPr/>
        </p:nvSpPr>
        <p:spPr>
          <a:xfrm>
            <a:off x="3571000" y="3644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>
                <a:solidFill>
                  <a:srgbClr val="595959"/>
                </a:solidFill>
                <a:latin typeface="Arial"/>
              </a:rPr>
              <a:t>University of Colorado Anschutz</a:t>
            </a:r>
          </a:p>
        </p:txBody>
      </p:sp>
      <p:pic>
        <p:nvPicPr>
          <p:cNvPr id="1440" name="FacultyPhoto1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21000" y="2620000"/>
            <a:ext cx="800000" cy="800000"/>
          </a:xfrm>
          <a:prstGeom prst="rect">
            <a:avLst/>
          </a:prstGeom>
        </p:spPr>
      </p:pic>
      <p:sp>
        <p:nvSpPr>
          <p:cNvPr id="1441" name="FacultyName14"/>
          <p:cNvSpPr txBox="1"/>
          <p:nvPr/>
        </p:nvSpPr>
        <p:spPr>
          <a:xfrm>
            <a:off x="4421000" y="3424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Drew Kern</a:t>
            </a:r>
          </a:p>
        </p:txBody>
      </p:sp>
      <p:sp>
        <p:nvSpPr>
          <p:cNvPr id="1442" name="FacultyAffil14"/>
          <p:cNvSpPr txBox="1"/>
          <p:nvPr/>
        </p:nvSpPr>
        <p:spPr>
          <a:xfrm>
            <a:off x="4421000" y="3644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>
                <a:solidFill>
                  <a:srgbClr val="595959"/>
                </a:solidFill>
                <a:latin typeface="Arial"/>
              </a:rPr>
              <a:t>University of Colorado Anschutz</a:t>
            </a:r>
          </a:p>
        </p:txBody>
      </p:sp>
      <p:pic>
        <p:nvPicPr>
          <p:cNvPr id="1443" name="FacultyPhoto1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71000" y="2620000"/>
            <a:ext cx="800000" cy="800000"/>
          </a:xfrm>
          <a:prstGeom prst="rect">
            <a:avLst/>
          </a:prstGeom>
        </p:spPr>
      </p:pic>
      <p:sp>
        <p:nvSpPr>
          <p:cNvPr id="1444" name="FacultyName15"/>
          <p:cNvSpPr txBox="1"/>
          <p:nvPr/>
        </p:nvSpPr>
        <p:spPr>
          <a:xfrm>
            <a:off x="5271000" y="3424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Bryan Klassen</a:t>
            </a:r>
          </a:p>
        </p:txBody>
      </p:sp>
      <p:sp>
        <p:nvSpPr>
          <p:cNvPr id="1445" name="FacultyAffil15"/>
          <p:cNvSpPr txBox="1"/>
          <p:nvPr/>
        </p:nvSpPr>
        <p:spPr>
          <a:xfrm>
            <a:off x="5271000" y="3644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>
                <a:solidFill>
                  <a:srgbClr val="595959"/>
                </a:solidFill>
                <a:latin typeface="Arial"/>
              </a:rPr>
              <a:t>Mayo Clinic, Rochester, MN</a:t>
            </a:r>
          </a:p>
        </p:txBody>
      </p:sp>
      <p:pic>
        <p:nvPicPr>
          <p:cNvPr id="1446" name="FacultyPhoto1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21000" y="2620000"/>
            <a:ext cx="800000" cy="800000"/>
          </a:xfrm>
          <a:prstGeom prst="rect">
            <a:avLst/>
          </a:prstGeom>
        </p:spPr>
      </p:pic>
      <p:sp>
        <p:nvSpPr>
          <p:cNvPr id="1447" name="FacultyName16"/>
          <p:cNvSpPr txBox="1"/>
          <p:nvPr/>
        </p:nvSpPr>
        <p:spPr>
          <a:xfrm>
            <a:off x="6121000" y="3424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Michael Korsmo</a:t>
            </a:r>
          </a:p>
        </p:txBody>
      </p:sp>
      <p:sp>
        <p:nvSpPr>
          <p:cNvPr id="1448" name="FacultyAffil16"/>
          <p:cNvSpPr txBox="1"/>
          <p:nvPr/>
        </p:nvSpPr>
        <p:spPr>
          <a:xfrm>
            <a:off x="6121000" y="3644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>
                <a:solidFill>
                  <a:srgbClr val="595959"/>
                </a:solidFill>
                <a:latin typeface="Arial"/>
              </a:rPr>
              <a:t>University of Colorado Anschutz</a:t>
            </a:r>
          </a:p>
        </p:txBody>
      </p:sp>
      <p:pic>
        <p:nvPicPr>
          <p:cNvPr id="1449" name="FacultyPhoto1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971000" y="2620000"/>
            <a:ext cx="800000" cy="800000"/>
          </a:xfrm>
          <a:prstGeom prst="rect">
            <a:avLst/>
          </a:prstGeom>
        </p:spPr>
      </p:pic>
      <p:sp>
        <p:nvSpPr>
          <p:cNvPr id="1450" name="FacultyName17"/>
          <p:cNvSpPr txBox="1"/>
          <p:nvPr/>
        </p:nvSpPr>
        <p:spPr>
          <a:xfrm>
            <a:off x="6971000" y="3424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Dan Kramer</a:t>
            </a:r>
          </a:p>
        </p:txBody>
      </p:sp>
      <p:sp>
        <p:nvSpPr>
          <p:cNvPr id="1451" name="FacultyAffil17"/>
          <p:cNvSpPr txBox="1"/>
          <p:nvPr/>
        </p:nvSpPr>
        <p:spPr>
          <a:xfrm>
            <a:off x="6971000" y="3644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>
                <a:solidFill>
                  <a:srgbClr val="595959"/>
                </a:solidFill>
                <a:latin typeface="Arial"/>
              </a:rPr>
              <a:t>University of Colorado Anschutz</a:t>
            </a:r>
          </a:p>
        </p:txBody>
      </p:sp>
      <p:pic>
        <p:nvPicPr>
          <p:cNvPr id="1452" name="FacultyPhoto18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821000" y="2620000"/>
            <a:ext cx="800000" cy="800000"/>
          </a:xfrm>
          <a:prstGeom prst="rect">
            <a:avLst/>
          </a:prstGeom>
        </p:spPr>
      </p:pic>
      <p:sp>
        <p:nvSpPr>
          <p:cNvPr id="1453" name="FacultyName18"/>
          <p:cNvSpPr txBox="1"/>
          <p:nvPr/>
        </p:nvSpPr>
        <p:spPr>
          <a:xfrm>
            <a:off x="7821000" y="3424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Adrian Laxton</a:t>
            </a:r>
          </a:p>
        </p:txBody>
      </p:sp>
      <p:sp>
        <p:nvSpPr>
          <p:cNvPr id="1454" name="FacultyAffil18"/>
          <p:cNvSpPr txBox="1"/>
          <p:nvPr/>
        </p:nvSpPr>
        <p:spPr>
          <a:xfrm>
            <a:off x="7821000" y="3644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>
                <a:solidFill>
                  <a:srgbClr val="595959"/>
                </a:solidFill>
                <a:latin typeface="Arial"/>
              </a:rPr>
              <a:t>Wake Forest University</a:t>
            </a:r>
          </a:p>
        </p:txBody>
      </p:sp>
      <p:pic>
        <p:nvPicPr>
          <p:cNvPr id="1455" name="FacultyPhoto19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671000" y="2620000"/>
            <a:ext cx="800000" cy="800000"/>
          </a:xfrm>
          <a:prstGeom prst="rect">
            <a:avLst/>
          </a:prstGeom>
        </p:spPr>
      </p:pic>
      <p:sp>
        <p:nvSpPr>
          <p:cNvPr id="1456" name="FacultyName19"/>
          <p:cNvSpPr txBox="1"/>
          <p:nvPr/>
        </p:nvSpPr>
        <p:spPr>
          <a:xfrm>
            <a:off x="8671000" y="3424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Brian Lee</a:t>
            </a:r>
          </a:p>
        </p:txBody>
      </p:sp>
      <p:sp>
        <p:nvSpPr>
          <p:cNvPr id="1457" name="FacultyAffil19"/>
          <p:cNvSpPr txBox="1"/>
          <p:nvPr/>
        </p:nvSpPr>
        <p:spPr>
          <a:xfrm>
            <a:off x="8671000" y="3644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>
                <a:solidFill>
                  <a:srgbClr val="595959"/>
                </a:solidFill>
                <a:latin typeface="Arial"/>
              </a:rPr>
              <a:t>University of Southern California</a:t>
            </a:r>
          </a:p>
        </p:txBody>
      </p:sp>
      <p:pic>
        <p:nvPicPr>
          <p:cNvPr id="1458" name="FacultyPhoto20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521000" y="2620000"/>
            <a:ext cx="800000" cy="800000"/>
          </a:xfrm>
          <a:prstGeom prst="rect">
            <a:avLst/>
          </a:prstGeom>
        </p:spPr>
      </p:pic>
      <p:sp>
        <p:nvSpPr>
          <p:cNvPr id="1459" name="FacultyName20"/>
          <p:cNvSpPr txBox="1"/>
          <p:nvPr/>
        </p:nvSpPr>
        <p:spPr>
          <a:xfrm>
            <a:off x="9521000" y="3424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Cameron McIntyre</a:t>
            </a:r>
          </a:p>
        </p:txBody>
      </p:sp>
      <p:sp>
        <p:nvSpPr>
          <p:cNvPr id="1460" name="FacultyAffil20"/>
          <p:cNvSpPr txBox="1"/>
          <p:nvPr/>
        </p:nvSpPr>
        <p:spPr>
          <a:xfrm>
            <a:off x="9521000" y="3644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>
                <a:solidFill>
                  <a:srgbClr val="595959"/>
                </a:solidFill>
                <a:latin typeface="Arial"/>
              </a:rPr>
              <a:t>Duke University</a:t>
            </a:r>
          </a:p>
        </p:txBody>
      </p:sp>
      <p:pic>
        <p:nvPicPr>
          <p:cNvPr id="1461" name="FacultyPhoto21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871000" y="3932000"/>
            <a:ext cx="800000" cy="800000"/>
          </a:xfrm>
          <a:prstGeom prst="rect">
            <a:avLst/>
          </a:prstGeom>
        </p:spPr>
      </p:pic>
      <p:sp>
        <p:nvSpPr>
          <p:cNvPr id="1462" name="FacultyName21"/>
          <p:cNvSpPr txBox="1"/>
          <p:nvPr/>
        </p:nvSpPr>
        <p:spPr>
          <a:xfrm>
            <a:off x="1871000" y="4736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Erik Middlebrooks</a:t>
            </a:r>
          </a:p>
        </p:txBody>
      </p:sp>
      <p:sp>
        <p:nvSpPr>
          <p:cNvPr id="1463" name="FacultyAffil21"/>
          <p:cNvSpPr txBox="1"/>
          <p:nvPr/>
        </p:nvSpPr>
        <p:spPr>
          <a:xfrm>
            <a:off x="1871000" y="4956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>
                <a:solidFill>
                  <a:srgbClr val="595959"/>
                </a:solidFill>
                <a:latin typeface="Arial"/>
              </a:rPr>
              <a:t>Mayo Clinic, Jacksonville, FL</a:t>
            </a:r>
          </a:p>
        </p:txBody>
      </p:sp>
      <p:pic>
        <p:nvPicPr>
          <p:cNvPr id="1464" name="FacultyPhoto22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721000" y="3932000"/>
            <a:ext cx="800000" cy="800000"/>
          </a:xfrm>
          <a:prstGeom prst="rect">
            <a:avLst/>
          </a:prstGeom>
        </p:spPr>
      </p:pic>
      <p:sp>
        <p:nvSpPr>
          <p:cNvPr id="1465" name="FacultyName22"/>
          <p:cNvSpPr txBox="1"/>
          <p:nvPr/>
        </p:nvSpPr>
        <p:spPr>
          <a:xfrm>
            <a:off x="2721000" y="4736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Vanessa Milanese</a:t>
            </a:r>
          </a:p>
        </p:txBody>
      </p:sp>
      <p:sp>
        <p:nvSpPr>
          <p:cNvPr id="1466" name="FacultyAffil22"/>
          <p:cNvSpPr txBox="1"/>
          <p:nvPr/>
        </p:nvSpPr>
        <p:spPr>
          <a:xfrm>
            <a:off x="2721000" y="5005277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 dirty="0">
                <a:solidFill>
                  <a:srgbClr val="595959"/>
                </a:solidFill>
                <a:latin typeface="Arial"/>
              </a:rPr>
              <a:t>A </a:t>
            </a:r>
            <a:r>
              <a:rPr lang="en-US" sz="650" i="1" dirty="0" err="1">
                <a:solidFill>
                  <a:srgbClr val="595959"/>
                </a:solidFill>
                <a:latin typeface="Arial"/>
              </a:rPr>
              <a:t>Beneficencia</a:t>
            </a:r>
            <a:r>
              <a:rPr lang="en-US" sz="650" i="1" dirty="0">
                <a:solidFill>
                  <a:srgbClr val="595959"/>
                </a:solidFill>
                <a:latin typeface="Arial"/>
              </a:rPr>
              <a:t> Portuguesa, Brazil</a:t>
            </a:r>
          </a:p>
        </p:txBody>
      </p:sp>
      <p:pic>
        <p:nvPicPr>
          <p:cNvPr id="1467" name="FacultyPhoto23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571000" y="3932000"/>
            <a:ext cx="800000" cy="800000"/>
          </a:xfrm>
          <a:prstGeom prst="rect">
            <a:avLst/>
          </a:prstGeom>
        </p:spPr>
      </p:pic>
      <p:sp>
        <p:nvSpPr>
          <p:cNvPr id="1468" name="FacultyName23"/>
          <p:cNvSpPr txBox="1"/>
          <p:nvPr/>
        </p:nvSpPr>
        <p:spPr>
          <a:xfrm>
            <a:off x="3571000" y="4736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Kai Miller</a:t>
            </a:r>
          </a:p>
        </p:txBody>
      </p:sp>
      <p:sp>
        <p:nvSpPr>
          <p:cNvPr id="1469" name="FacultyAffil23"/>
          <p:cNvSpPr txBox="1"/>
          <p:nvPr/>
        </p:nvSpPr>
        <p:spPr>
          <a:xfrm>
            <a:off x="3571000" y="4956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>
                <a:solidFill>
                  <a:srgbClr val="595959"/>
                </a:solidFill>
                <a:latin typeface="Arial"/>
              </a:rPr>
              <a:t>Mayo Clinic, Rochester, MN</a:t>
            </a:r>
          </a:p>
        </p:txBody>
      </p:sp>
      <p:pic>
        <p:nvPicPr>
          <p:cNvPr id="1470" name="FacultyPhoto24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421000" y="3932000"/>
            <a:ext cx="800000" cy="800000"/>
          </a:xfrm>
          <a:prstGeom prst="rect">
            <a:avLst/>
          </a:prstGeom>
        </p:spPr>
      </p:pic>
      <p:sp>
        <p:nvSpPr>
          <p:cNvPr id="1471" name="FacultyName24"/>
          <p:cNvSpPr txBox="1"/>
          <p:nvPr/>
        </p:nvSpPr>
        <p:spPr>
          <a:xfrm>
            <a:off x="4421000" y="4736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Jeff Ojemann</a:t>
            </a:r>
          </a:p>
        </p:txBody>
      </p:sp>
      <p:sp>
        <p:nvSpPr>
          <p:cNvPr id="1472" name="FacultyAffil24"/>
          <p:cNvSpPr txBox="1"/>
          <p:nvPr/>
        </p:nvSpPr>
        <p:spPr>
          <a:xfrm>
            <a:off x="4421000" y="4956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>
                <a:solidFill>
                  <a:srgbClr val="595959"/>
                </a:solidFill>
                <a:latin typeface="Arial"/>
              </a:rPr>
              <a:t>University of Washington</a:t>
            </a:r>
          </a:p>
        </p:txBody>
      </p:sp>
      <p:pic>
        <p:nvPicPr>
          <p:cNvPr id="1473" name="FacultyPhoto25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271000" y="3932000"/>
            <a:ext cx="800000" cy="800000"/>
          </a:xfrm>
          <a:prstGeom prst="rect">
            <a:avLst/>
          </a:prstGeom>
        </p:spPr>
      </p:pic>
      <p:sp>
        <p:nvSpPr>
          <p:cNvPr id="1474" name="FacultyName25"/>
          <p:cNvSpPr txBox="1"/>
          <p:nvPr/>
        </p:nvSpPr>
        <p:spPr>
          <a:xfrm>
            <a:off x="5271000" y="4736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Steven Ojemann</a:t>
            </a:r>
          </a:p>
        </p:txBody>
      </p:sp>
      <p:sp>
        <p:nvSpPr>
          <p:cNvPr id="1475" name="FacultyAffil25"/>
          <p:cNvSpPr txBox="1"/>
          <p:nvPr/>
        </p:nvSpPr>
        <p:spPr>
          <a:xfrm>
            <a:off x="5271000" y="4956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>
                <a:solidFill>
                  <a:srgbClr val="595959"/>
                </a:solidFill>
                <a:latin typeface="Arial"/>
              </a:rPr>
              <a:t>University of Colorado Anschutz</a:t>
            </a:r>
          </a:p>
        </p:txBody>
      </p:sp>
      <p:pic>
        <p:nvPicPr>
          <p:cNvPr id="1476" name="FacultyPhoto26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121000" y="3932000"/>
            <a:ext cx="800000" cy="800000"/>
          </a:xfrm>
          <a:prstGeom prst="rect">
            <a:avLst/>
          </a:prstGeom>
        </p:spPr>
      </p:pic>
      <p:sp>
        <p:nvSpPr>
          <p:cNvPr id="1477" name="FacultyName26"/>
          <p:cNvSpPr txBox="1"/>
          <p:nvPr/>
        </p:nvSpPr>
        <p:spPr>
          <a:xfrm>
            <a:off x="6121000" y="4736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Sihyeong Park</a:t>
            </a:r>
          </a:p>
        </p:txBody>
      </p:sp>
      <p:sp>
        <p:nvSpPr>
          <p:cNvPr id="1478" name="FacultyAffil26"/>
          <p:cNvSpPr txBox="1"/>
          <p:nvPr/>
        </p:nvSpPr>
        <p:spPr>
          <a:xfrm>
            <a:off x="6121000" y="4956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>
                <a:solidFill>
                  <a:srgbClr val="595959"/>
                </a:solidFill>
                <a:latin typeface="Arial"/>
              </a:rPr>
              <a:t>Mayo Clinic, Rochester, MN</a:t>
            </a:r>
          </a:p>
        </p:txBody>
      </p:sp>
      <p:pic>
        <p:nvPicPr>
          <p:cNvPr id="1479" name="FacultyPhoto27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971000" y="3932000"/>
            <a:ext cx="800000" cy="800000"/>
          </a:xfrm>
          <a:prstGeom prst="rect">
            <a:avLst/>
          </a:prstGeom>
        </p:spPr>
      </p:pic>
      <p:sp>
        <p:nvSpPr>
          <p:cNvPr id="1480" name="FacultyName27"/>
          <p:cNvSpPr txBox="1"/>
          <p:nvPr/>
        </p:nvSpPr>
        <p:spPr>
          <a:xfrm>
            <a:off x="6971000" y="4736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Jonathon Parker</a:t>
            </a:r>
          </a:p>
        </p:txBody>
      </p:sp>
      <p:sp>
        <p:nvSpPr>
          <p:cNvPr id="1481" name="FacultyAffil27"/>
          <p:cNvSpPr txBox="1"/>
          <p:nvPr/>
        </p:nvSpPr>
        <p:spPr>
          <a:xfrm>
            <a:off x="6971000" y="4956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>
                <a:solidFill>
                  <a:srgbClr val="595959"/>
                </a:solidFill>
                <a:latin typeface="Arial"/>
              </a:rPr>
              <a:t>Mayo Clinic, Phoenix, AZ</a:t>
            </a:r>
          </a:p>
        </p:txBody>
      </p:sp>
      <p:pic>
        <p:nvPicPr>
          <p:cNvPr id="1482" name="FacultyPhoto28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7821000" y="3932000"/>
            <a:ext cx="800000" cy="800000"/>
          </a:xfrm>
          <a:prstGeom prst="rect">
            <a:avLst/>
          </a:prstGeom>
        </p:spPr>
      </p:pic>
      <p:sp>
        <p:nvSpPr>
          <p:cNvPr id="1483" name="FacultyName28"/>
          <p:cNvSpPr txBox="1"/>
          <p:nvPr/>
        </p:nvSpPr>
        <p:spPr>
          <a:xfrm>
            <a:off x="7821000" y="4736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Julie Pilitsis</a:t>
            </a:r>
          </a:p>
        </p:txBody>
      </p:sp>
      <p:sp>
        <p:nvSpPr>
          <p:cNvPr id="1484" name="FacultyAffil28"/>
          <p:cNvSpPr txBox="1"/>
          <p:nvPr/>
        </p:nvSpPr>
        <p:spPr>
          <a:xfrm>
            <a:off x="7821000" y="4956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>
                <a:solidFill>
                  <a:srgbClr val="595959"/>
                </a:solidFill>
                <a:latin typeface="Arial"/>
              </a:rPr>
              <a:t>University of Arizona</a:t>
            </a:r>
          </a:p>
        </p:txBody>
      </p:sp>
      <p:pic>
        <p:nvPicPr>
          <p:cNvPr id="1485" name="FacultyPhoto29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671000" y="3932000"/>
            <a:ext cx="800000" cy="800000"/>
          </a:xfrm>
          <a:prstGeom prst="rect">
            <a:avLst/>
          </a:prstGeom>
        </p:spPr>
      </p:pic>
      <p:sp>
        <p:nvSpPr>
          <p:cNvPr id="1486" name="FacultyName29"/>
          <p:cNvSpPr txBox="1"/>
          <p:nvPr/>
        </p:nvSpPr>
        <p:spPr>
          <a:xfrm>
            <a:off x="8671000" y="4736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Francisco Ponce</a:t>
            </a:r>
          </a:p>
        </p:txBody>
      </p:sp>
      <p:sp>
        <p:nvSpPr>
          <p:cNvPr id="1487" name="FacultyAffil29"/>
          <p:cNvSpPr txBox="1"/>
          <p:nvPr/>
        </p:nvSpPr>
        <p:spPr>
          <a:xfrm>
            <a:off x="8671000" y="4956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>
                <a:solidFill>
                  <a:srgbClr val="595959"/>
                </a:solidFill>
                <a:latin typeface="Arial"/>
              </a:rPr>
              <a:t>Barrow Neurological Institute</a:t>
            </a:r>
          </a:p>
        </p:txBody>
      </p:sp>
      <p:pic>
        <p:nvPicPr>
          <p:cNvPr id="1488" name="FacultyPhoto30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9521000" y="3932000"/>
            <a:ext cx="800000" cy="800000"/>
          </a:xfrm>
          <a:prstGeom prst="rect">
            <a:avLst/>
          </a:prstGeom>
        </p:spPr>
      </p:pic>
      <p:sp>
        <p:nvSpPr>
          <p:cNvPr id="1489" name="FacultyName30"/>
          <p:cNvSpPr txBox="1"/>
          <p:nvPr/>
        </p:nvSpPr>
        <p:spPr>
          <a:xfrm>
            <a:off x="9521000" y="4736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John Sampson</a:t>
            </a:r>
          </a:p>
        </p:txBody>
      </p:sp>
      <p:sp>
        <p:nvSpPr>
          <p:cNvPr id="1490" name="FacultyAffil30"/>
          <p:cNvSpPr txBox="1"/>
          <p:nvPr/>
        </p:nvSpPr>
        <p:spPr>
          <a:xfrm>
            <a:off x="9521000" y="4956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>
                <a:solidFill>
                  <a:srgbClr val="595959"/>
                </a:solidFill>
                <a:latin typeface="Arial"/>
              </a:rPr>
              <a:t>University of Colorado Anschutz</a:t>
            </a:r>
          </a:p>
        </p:txBody>
      </p:sp>
      <p:pic>
        <p:nvPicPr>
          <p:cNvPr id="1491" name="FacultyPhoto31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871000" y="5244000"/>
            <a:ext cx="800000" cy="800000"/>
          </a:xfrm>
          <a:prstGeom prst="rect">
            <a:avLst/>
          </a:prstGeom>
        </p:spPr>
      </p:pic>
      <p:sp>
        <p:nvSpPr>
          <p:cNvPr id="1492" name="FacultyName31"/>
          <p:cNvSpPr txBox="1"/>
          <p:nvPr/>
        </p:nvSpPr>
        <p:spPr>
          <a:xfrm>
            <a:off x="1871000" y="6048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David Satzer</a:t>
            </a:r>
          </a:p>
        </p:txBody>
      </p:sp>
      <p:sp>
        <p:nvSpPr>
          <p:cNvPr id="1493" name="FacultyAffil31"/>
          <p:cNvSpPr txBox="1"/>
          <p:nvPr/>
        </p:nvSpPr>
        <p:spPr>
          <a:xfrm>
            <a:off x="1871000" y="6268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>
                <a:solidFill>
                  <a:srgbClr val="595959"/>
                </a:solidFill>
                <a:latin typeface="Arial"/>
              </a:rPr>
              <a:t>University of Chicago</a:t>
            </a:r>
          </a:p>
        </p:txBody>
      </p:sp>
      <p:pic>
        <p:nvPicPr>
          <p:cNvPr id="1494" name="FacultyPhoto32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2721000" y="5244000"/>
            <a:ext cx="800000" cy="800000"/>
          </a:xfrm>
          <a:prstGeom prst="rect">
            <a:avLst/>
          </a:prstGeom>
        </p:spPr>
      </p:pic>
      <p:sp>
        <p:nvSpPr>
          <p:cNvPr id="1495" name="FacultyName32"/>
          <p:cNvSpPr txBox="1"/>
          <p:nvPr/>
        </p:nvSpPr>
        <p:spPr>
          <a:xfrm>
            <a:off x="2721000" y="6048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Jason Schwalb</a:t>
            </a:r>
          </a:p>
        </p:txBody>
      </p:sp>
      <p:sp>
        <p:nvSpPr>
          <p:cNvPr id="1496" name="FacultyAffil32"/>
          <p:cNvSpPr txBox="1"/>
          <p:nvPr/>
        </p:nvSpPr>
        <p:spPr>
          <a:xfrm>
            <a:off x="2721000" y="6268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>
                <a:solidFill>
                  <a:srgbClr val="595959"/>
                </a:solidFill>
                <a:latin typeface="Arial"/>
              </a:rPr>
              <a:t>Indiana University</a:t>
            </a:r>
          </a:p>
        </p:txBody>
      </p:sp>
      <p:pic>
        <p:nvPicPr>
          <p:cNvPr id="1497" name="FacultyPhoto33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3571000" y="5244000"/>
            <a:ext cx="800000" cy="800000"/>
          </a:xfrm>
          <a:prstGeom prst="rect">
            <a:avLst/>
          </a:prstGeom>
        </p:spPr>
      </p:pic>
      <p:sp>
        <p:nvSpPr>
          <p:cNvPr id="1498" name="FacultyName33"/>
          <p:cNvSpPr txBox="1"/>
          <p:nvPr/>
        </p:nvSpPr>
        <p:spPr>
          <a:xfrm>
            <a:off x="3571000" y="6048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Philip Starr</a:t>
            </a:r>
          </a:p>
        </p:txBody>
      </p:sp>
      <p:sp>
        <p:nvSpPr>
          <p:cNvPr id="1499" name="FacultyAffil33"/>
          <p:cNvSpPr txBox="1"/>
          <p:nvPr/>
        </p:nvSpPr>
        <p:spPr>
          <a:xfrm>
            <a:off x="3571000" y="6217896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 dirty="0">
                <a:solidFill>
                  <a:srgbClr val="595959"/>
                </a:solidFill>
                <a:latin typeface="Arial"/>
              </a:rPr>
              <a:t>University of California, San Francisco</a:t>
            </a:r>
          </a:p>
        </p:txBody>
      </p:sp>
      <p:pic>
        <p:nvPicPr>
          <p:cNvPr id="1500" name="FacultyPhoto34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4421000" y="5244000"/>
            <a:ext cx="800000" cy="800000"/>
          </a:xfrm>
          <a:prstGeom prst="rect">
            <a:avLst/>
          </a:prstGeom>
        </p:spPr>
      </p:pic>
      <p:sp>
        <p:nvSpPr>
          <p:cNvPr id="1501" name="FacultyName34"/>
          <p:cNvSpPr txBox="1"/>
          <p:nvPr/>
        </p:nvSpPr>
        <p:spPr>
          <a:xfrm>
            <a:off x="4421000" y="6048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Nitin Tandon</a:t>
            </a:r>
          </a:p>
        </p:txBody>
      </p:sp>
      <p:sp>
        <p:nvSpPr>
          <p:cNvPr id="1502" name="FacultyAffil34"/>
          <p:cNvSpPr txBox="1"/>
          <p:nvPr/>
        </p:nvSpPr>
        <p:spPr>
          <a:xfrm>
            <a:off x="4421000" y="6268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>
                <a:solidFill>
                  <a:srgbClr val="595959"/>
                </a:solidFill>
                <a:latin typeface="Arial"/>
              </a:rPr>
              <a:t>UTHealth Houston</a:t>
            </a:r>
          </a:p>
        </p:txBody>
      </p:sp>
      <p:pic>
        <p:nvPicPr>
          <p:cNvPr id="1503" name="FacultyPhoto35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5271000" y="5244000"/>
            <a:ext cx="800000" cy="800000"/>
          </a:xfrm>
          <a:prstGeom prst="rect">
            <a:avLst/>
          </a:prstGeom>
        </p:spPr>
      </p:pic>
      <p:sp>
        <p:nvSpPr>
          <p:cNvPr id="1504" name="FacultyName35"/>
          <p:cNvSpPr txBox="1"/>
          <p:nvPr/>
        </p:nvSpPr>
        <p:spPr>
          <a:xfrm>
            <a:off x="5271000" y="6048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Yasin Temel</a:t>
            </a:r>
          </a:p>
        </p:txBody>
      </p:sp>
      <p:sp>
        <p:nvSpPr>
          <p:cNvPr id="1505" name="FacultyAffil35"/>
          <p:cNvSpPr txBox="1"/>
          <p:nvPr/>
        </p:nvSpPr>
        <p:spPr>
          <a:xfrm>
            <a:off x="5271000" y="6268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>
                <a:solidFill>
                  <a:srgbClr val="595959"/>
                </a:solidFill>
                <a:latin typeface="Arial"/>
              </a:rPr>
              <a:t>Maastricht University</a:t>
            </a:r>
          </a:p>
        </p:txBody>
      </p:sp>
      <p:pic>
        <p:nvPicPr>
          <p:cNvPr id="1506" name="FacultyPhoto36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6121000" y="5244000"/>
            <a:ext cx="800000" cy="800000"/>
          </a:xfrm>
          <a:prstGeom prst="rect">
            <a:avLst/>
          </a:prstGeom>
        </p:spPr>
      </p:pic>
      <p:sp>
        <p:nvSpPr>
          <p:cNvPr id="1507" name="FacultyName36"/>
          <p:cNvSpPr txBox="1"/>
          <p:nvPr/>
        </p:nvSpPr>
        <p:spPr>
          <a:xfrm>
            <a:off x="6121000" y="6048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Eddie Tsvankin</a:t>
            </a:r>
          </a:p>
        </p:txBody>
      </p:sp>
      <p:sp>
        <p:nvSpPr>
          <p:cNvPr id="1508" name="FacultyAffil36"/>
          <p:cNvSpPr txBox="1"/>
          <p:nvPr/>
        </p:nvSpPr>
        <p:spPr>
          <a:xfrm>
            <a:off x="6121000" y="6230422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 dirty="0">
                <a:solidFill>
                  <a:srgbClr val="595959"/>
                </a:solidFill>
                <a:latin typeface="Arial"/>
              </a:rPr>
              <a:t>University of Colorado Anschutz</a:t>
            </a:r>
          </a:p>
        </p:txBody>
      </p:sp>
      <p:pic>
        <p:nvPicPr>
          <p:cNvPr id="1509" name="FacultyPhoto37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6971000" y="5244000"/>
            <a:ext cx="800000" cy="800000"/>
          </a:xfrm>
          <a:prstGeom prst="rect">
            <a:avLst/>
          </a:prstGeom>
        </p:spPr>
      </p:pic>
      <p:sp>
        <p:nvSpPr>
          <p:cNvPr id="1510" name="FacultyName37"/>
          <p:cNvSpPr txBox="1"/>
          <p:nvPr/>
        </p:nvSpPr>
        <p:spPr>
          <a:xfrm>
            <a:off x="6971000" y="6048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Jon Willie</a:t>
            </a:r>
          </a:p>
        </p:txBody>
      </p:sp>
      <p:sp>
        <p:nvSpPr>
          <p:cNvPr id="1511" name="FacultyAffil37"/>
          <p:cNvSpPr txBox="1"/>
          <p:nvPr/>
        </p:nvSpPr>
        <p:spPr>
          <a:xfrm>
            <a:off x="6971000" y="6268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 dirty="0">
                <a:solidFill>
                  <a:srgbClr val="595959"/>
                </a:solidFill>
                <a:latin typeface="Arial"/>
              </a:rPr>
              <a:t>UT Austin</a:t>
            </a:r>
          </a:p>
        </p:txBody>
      </p:sp>
      <p:pic>
        <p:nvPicPr>
          <p:cNvPr id="1512" name="FacultyPhoto38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7821000" y="5244000"/>
            <a:ext cx="800000" cy="800000"/>
          </a:xfrm>
          <a:prstGeom prst="rect">
            <a:avLst/>
          </a:prstGeom>
        </p:spPr>
      </p:pic>
      <p:sp>
        <p:nvSpPr>
          <p:cNvPr id="1513" name="FacultyName38"/>
          <p:cNvSpPr txBox="1"/>
          <p:nvPr/>
        </p:nvSpPr>
        <p:spPr>
          <a:xfrm>
            <a:off x="7821000" y="6048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750" b="1">
                <a:latin typeface="Arial"/>
              </a:rPr>
              <a:t>Chen Wu</a:t>
            </a:r>
          </a:p>
        </p:txBody>
      </p:sp>
      <p:sp>
        <p:nvSpPr>
          <p:cNvPr id="1514" name="FacultyAffil38"/>
          <p:cNvSpPr txBox="1"/>
          <p:nvPr/>
        </p:nvSpPr>
        <p:spPr>
          <a:xfrm>
            <a:off x="7821000" y="6268000"/>
            <a:ext cx="800000" cy="22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650" i="1" dirty="0">
                <a:solidFill>
                  <a:srgbClr val="595959"/>
                </a:solidFill>
                <a:latin typeface="Arial"/>
              </a:rPr>
              <a:t>Thomas Jefferson University</a:t>
            </a:r>
          </a:p>
        </p:txBody>
      </p:sp>
    </p:spTree>
    <p:extLst>
      <p:ext uri="{BB962C8B-B14F-4D97-AF65-F5344CB8AC3E}">
        <p14:creationId xmlns:p14="http://schemas.microsoft.com/office/powerpoint/2010/main" val="3603136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270F3992-DBF9-4BF9-D2FB-91EBD67F894D}"/>
              </a:ext>
            </a:extLst>
          </p:cNvPr>
          <p:cNvGrpSpPr/>
          <p:nvPr/>
        </p:nvGrpSpPr>
        <p:grpSpPr>
          <a:xfrm>
            <a:off x="334502" y="171746"/>
            <a:ext cx="3019312" cy="2992597"/>
            <a:chOff x="967155" y="129874"/>
            <a:chExt cx="3019312" cy="2992597"/>
          </a:xfrm>
        </p:grpSpPr>
        <p:pic>
          <p:nvPicPr>
            <p:cNvPr id="26" name="Picture 25" descr="A person standing at a podium&#10;&#10;Description automatically generated">
              <a:extLst>
                <a:ext uri="{FF2B5EF4-FFF2-40B4-BE49-F238E27FC236}">
                  <a16:creationId xmlns:a16="http://schemas.microsoft.com/office/drawing/2014/main" id="{39C3F04F-ABAF-2D5B-5B7E-EC46520381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7155" y="621069"/>
              <a:ext cx="3019312" cy="2501402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DCFBA1E-7237-EC3C-F012-CE92DC74D765}"/>
                </a:ext>
              </a:extLst>
            </p:cNvPr>
            <p:cNvSpPr txBox="1"/>
            <p:nvPr/>
          </p:nvSpPr>
          <p:spPr>
            <a:xfrm>
              <a:off x="1171613" y="129874"/>
              <a:ext cx="26103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FRIDAY AM: DIDACTICS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6BD80AE-41CF-9408-5274-2A6B69827E0C}"/>
              </a:ext>
            </a:extLst>
          </p:cNvPr>
          <p:cNvGrpSpPr/>
          <p:nvPr/>
        </p:nvGrpSpPr>
        <p:grpSpPr>
          <a:xfrm>
            <a:off x="215216" y="3260846"/>
            <a:ext cx="3257882" cy="3425408"/>
            <a:chOff x="801300" y="3260846"/>
            <a:chExt cx="3257882" cy="3425408"/>
          </a:xfrm>
        </p:grpSpPr>
        <p:pic>
          <p:nvPicPr>
            <p:cNvPr id="33" name="Picture 32" descr="A computer screen with a screen showing a computer screen&#10;&#10;Description automatically generated with medium confidence">
              <a:extLst>
                <a:ext uri="{FF2B5EF4-FFF2-40B4-BE49-F238E27FC236}">
                  <a16:creationId xmlns:a16="http://schemas.microsoft.com/office/drawing/2014/main" id="{1DC70FBB-C9C7-EBE3-BA8F-2CECB804E5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9054" y="3975021"/>
              <a:ext cx="3230128" cy="2711233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D744131-58A1-2DB8-3D98-2A8B7328A750}"/>
                </a:ext>
              </a:extLst>
            </p:cNvPr>
            <p:cNvSpPr txBox="1"/>
            <p:nvPr/>
          </p:nvSpPr>
          <p:spPr>
            <a:xfrm>
              <a:off x="801300" y="3260846"/>
              <a:ext cx="318516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/>
                <a:t>FRIDAY PM: HANDS-ON </a:t>
              </a:r>
            </a:p>
            <a:p>
              <a:pPr algn="ctr"/>
              <a:r>
                <a:rPr lang="en-US" b="1" dirty="0"/>
                <a:t>ANATOMY AND PHYSIOLOGY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02D9756-69A0-FAE0-B940-68CFA1380720}"/>
              </a:ext>
            </a:extLst>
          </p:cNvPr>
          <p:cNvGrpSpPr/>
          <p:nvPr/>
        </p:nvGrpSpPr>
        <p:grpSpPr>
          <a:xfrm>
            <a:off x="7874880" y="331051"/>
            <a:ext cx="4254500" cy="6350909"/>
            <a:chOff x="7874880" y="331051"/>
            <a:chExt cx="4254500" cy="635090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FA43AC4-E9AC-92B1-C6EE-55F7E6CF16DE}"/>
                </a:ext>
              </a:extLst>
            </p:cNvPr>
            <p:cNvSpPr txBox="1"/>
            <p:nvPr/>
          </p:nvSpPr>
          <p:spPr>
            <a:xfrm>
              <a:off x="8045387" y="331051"/>
              <a:ext cx="376880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SUNDAY: HANDS-ON </a:t>
              </a:r>
            </a:p>
            <a:p>
              <a:pPr algn="ctr"/>
              <a:r>
                <a:rPr lang="en-US" b="1" dirty="0"/>
                <a:t>ENERGY DELIVERY</a:t>
              </a:r>
            </a:p>
            <a:p>
              <a:pPr algn="ctr"/>
              <a:r>
                <a:rPr lang="en-US" b="1" dirty="0"/>
                <a:t>Laser, RF, Electrical, Ultrasound</a:t>
              </a:r>
            </a:p>
          </p:txBody>
        </p:sp>
        <p:pic>
          <p:nvPicPr>
            <p:cNvPr id="45" name="Picture 44" descr="A collage of medical images&#10;&#10;Description automatically generated">
              <a:extLst>
                <a:ext uri="{FF2B5EF4-FFF2-40B4-BE49-F238E27FC236}">
                  <a16:creationId xmlns:a16="http://schemas.microsoft.com/office/drawing/2014/main" id="{17297B8A-38AC-4C3C-C9C7-EE00A7D147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74880" y="1360660"/>
              <a:ext cx="4254500" cy="5321300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3C5522E-0A11-4709-19F0-9655FDD8EC86}"/>
              </a:ext>
            </a:extLst>
          </p:cNvPr>
          <p:cNvGrpSpPr/>
          <p:nvPr/>
        </p:nvGrpSpPr>
        <p:grpSpPr>
          <a:xfrm>
            <a:off x="3593672" y="264586"/>
            <a:ext cx="4179870" cy="6417374"/>
            <a:chOff x="3593672" y="264586"/>
            <a:chExt cx="4179870" cy="641737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A812D51-C1BB-815B-AAA4-0519F509DB92}"/>
                </a:ext>
              </a:extLst>
            </p:cNvPr>
            <p:cNvSpPr txBox="1"/>
            <p:nvPr/>
          </p:nvSpPr>
          <p:spPr>
            <a:xfrm>
              <a:off x="3712969" y="264586"/>
              <a:ext cx="37688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SATURDAY: HANDS-ON </a:t>
              </a:r>
            </a:p>
            <a:p>
              <a:pPr algn="ctr"/>
              <a:r>
                <a:rPr lang="en-US" b="1" dirty="0"/>
                <a:t>STEREOTACTIC PLATFORMS</a:t>
              </a: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26214234-A298-8E07-E948-4359FECB9358}"/>
                </a:ext>
              </a:extLst>
            </p:cNvPr>
            <p:cNvGrpSpPr/>
            <p:nvPr/>
          </p:nvGrpSpPr>
          <p:grpSpPr>
            <a:xfrm>
              <a:off x="3593672" y="1173488"/>
              <a:ext cx="4179870" cy="5508472"/>
              <a:chOff x="3593672" y="1173488"/>
              <a:chExt cx="4179870" cy="5508472"/>
            </a:xfrm>
          </p:grpSpPr>
          <p:pic>
            <p:nvPicPr>
              <p:cNvPr id="16" name="Picture 15" descr="A collage of several people working on a robot&#10;&#10;Description automatically generated">
                <a:extLst>
                  <a:ext uri="{FF2B5EF4-FFF2-40B4-BE49-F238E27FC236}">
                    <a16:creationId xmlns:a16="http://schemas.microsoft.com/office/drawing/2014/main" id="{781B98FC-2C42-96EB-2D82-2AC0DDF87C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93672" y="1173488"/>
                <a:ext cx="4179870" cy="5508472"/>
              </a:xfrm>
              <a:prstGeom prst="rect">
                <a:avLst/>
              </a:prstGeom>
            </p:spPr>
          </p:pic>
          <p:pic>
            <p:nvPicPr>
              <p:cNvPr id="49" name="Picture 48" descr="A medical equipment in a room&#10;&#10;Description automatically generated">
                <a:extLst>
                  <a:ext uri="{FF2B5EF4-FFF2-40B4-BE49-F238E27FC236}">
                    <a16:creationId xmlns:a16="http://schemas.microsoft.com/office/drawing/2014/main" id="{6DA3CFE0-666F-1065-8B09-F82A5CEE36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640241" y="1173489"/>
                <a:ext cx="2240064" cy="2364842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9798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748F46-D3BC-352C-297D-9240375239D1}"/>
              </a:ext>
            </a:extLst>
          </p:cNvPr>
          <p:cNvGrpSpPr/>
          <p:nvPr/>
        </p:nvGrpSpPr>
        <p:grpSpPr>
          <a:xfrm>
            <a:off x="531592" y="2968373"/>
            <a:ext cx="2657997" cy="3535321"/>
            <a:chOff x="9331744" y="3083319"/>
            <a:chExt cx="2413000" cy="3433669"/>
          </a:xfrm>
        </p:grpSpPr>
        <p:pic>
          <p:nvPicPr>
            <p:cNvPr id="3" name="Picture 2" descr="A person smiling at camera&#10;&#10;Description automatically generated">
              <a:extLst>
                <a:ext uri="{FF2B5EF4-FFF2-40B4-BE49-F238E27FC236}">
                  <a16:creationId xmlns:a16="http://schemas.microsoft.com/office/drawing/2014/main" id="{802FAEAF-820C-78A8-B7E5-8187002FD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331744" y="3083319"/>
              <a:ext cx="2413000" cy="289560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702336D-2B8C-3941-A15F-3FDDF30BA5CC}"/>
                </a:ext>
              </a:extLst>
            </p:cNvPr>
            <p:cNvSpPr txBox="1"/>
            <p:nvPr/>
          </p:nvSpPr>
          <p:spPr>
            <a:xfrm>
              <a:off x="9493867" y="5978919"/>
              <a:ext cx="2091483" cy="5380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Jennifer </a:t>
              </a:r>
              <a:r>
                <a:rPr lang="en-US" sz="2000" dirty="0" err="1"/>
                <a:t>Hasenbalg</a:t>
              </a:r>
              <a:endParaRPr lang="en-US" sz="2000" dirty="0"/>
            </a:p>
            <a:p>
              <a:r>
                <a:rPr lang="en-US" sz="1000" dirty="0" err="1"/>
                <a:t>Jennifer.Hasenbalg@CUAnschutz.edu</a:t>
              </a:r>
              <a:endParaRPr lang="en-US" sz="1000"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B629C9AD-F55E-7CC1-1A83-D3537E491A11}"/>
              </a:ext>
            </a:extLst>
          </p:cNvPr>
          <p:cNvSpPr txBox="1"/>
          <p:nvPr/>
        </p:nvSpPr>
        <p:spPr>
          <a:xfrm>
            <a:off x="531592" y="2414375"/>
            <a:ext cx="111288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For more information or registration, please contact Jennifer </a:t>
            </a:r>
            <a:r>
              <a:rPr lang="en-US" dirty="0" err="1"/>
              <a:t>Hasenbalg</a:t>
            </a:r>
            <a:r>
              <a:rPr lang="en-US" dirty="0"/>
              <a:t>- </a:t>
            </a:r>
            <a:r>
              <a:rPr lang="en-US" dirty="0">
                <a:hlinkClick r:id="rId3"/>
              </a:rPr>
              <a:t>Jennifer.Hasenbalg@CUAnschutz.edu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132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7829</TotalTime>
  <Words>341</Words>
  <Application>Microsoft Macintosh PowerPoint</Application>
  <PresentationFormat>Widescreen</PresentationFormat>
  <Paragraphs>99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Ojemann, Steven</dc:creator>
  <cp:lastModifiedBy>Ojemann, Steven</cp:lastModifiedBy>
  <cp:revision>24</cp:revision>
  <dcterms:created xsi:type="dcterms:W3CDTF">2025-10-21T09:00:05Z</dcterms:created>
  <dcterms:modified xsi:type="dcterms:W3CDTF">2026-07-12T21:24:19Z</dcterms:modified>
</cp:coreProperties>
</file>